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3"/>
  </p:notesMasterIdLst>
  <p:sldIdLst>
    <p:sldId id="256" r:id="rId2"/>
    <p:sldId id="548" r:id="rId3"/>
    <p:sldId id="531" r:id="rId4"/>
    <p:sldId id="539" r:id="rId5"/>
    <p:sldId id="540" r:id="rId6"/>
    <p:sldId id="515" r:id="rId7"/>
    <p:sldId id="321" r:id="rId8"/>
    <p:sldId id="443" r:id="rId9"/>
    <p:sldId id="444" r:id="rId10"/>
    <p:sldId id="445" r:id="rId11"/>
    <p:sldId id="414" r:id="rId12"/>
    <p:sldId id="544" r:id="rId13"/>
    <p:sldId id="350" r:id="rId14"/>
    <p:sldId id="354" r:id="rId15"/>
    <p:sldId id="357" r:id="rId16"/>
    <p:sldId id="358" r:id="rId17"/>
    <p:sldId id="359" r:id="rId18"/>
    <p:sldId id="360" r:id="rId19"/>
    <p:sldId id="351" r:id="rId20"/>
    <p:sldId id="361" r:id="rId21"/>
    <p:sldId id="352" r:id="rId22"/>
    <p:sldId id="353" r:id="rId23"/>
    <p:sldId id="362" r:id="rId24"/>
    <p:sldId id="363" r:id="rId25"/>
    <p:sldId id="373" r:id="rId26"/>
    <p:sldId id="342" r:id="rId27"/>
    <p:sldId id="340" r:id="rId28"/>
    <p:sldId id="374" r:id="rId29"/>
    <p:sldId id="384" r:id="rId30"/>
    <p:sldId id="386" r:id="rId31"/>
    <p:sldId id="385" r:id="rId32"/>
    <p:sldId id="383" r:id="rId33"/>
    <p:sldId id="379" r:id="rId34"/>
    <p:sldId id="378" r:id="rId35"/>
    <p:sldId id="394" r:id="rId36"/>
    <p:sldId id="534" r:id="rId37"/>
    <p:sldId id="535" r:id="rId38"/>
    <p:sldId id="536" r:id="rId39"/>
    <p:sldId id="393" r:id="rId40"/>
    <p:sldId id="389" r:id="rId41"/>
    <p:sldId id="388" r:id="rId42"/>
    <p:sldId id="395" r:id="rId43"/>
    <p:sldId id="541" r:id="rId44"/>
    <p:sldId id="542" r:id="rId45"/>
    <p:sldId id="397" r:id="rId46"/>
    <p:sldId id="399" r:id="rId47"/>
    <p:sldId id="400" r:id="rId48"/>
    <p:sldId id="401" r:id="rId49"/>
    <p:sldId id="546" r:id="rId50"/>
    <p:sldId id="404" r:id="rId51"/>
    <p:sldId id="403" r:id="rId52"/>
    <p:sldId id="405" r:id="rId53"/>
    <p:sldId id="417" r:id="rId54"/>
    <p:sldId id="537" r:id="rId55"/>
    <p:sldId id="402" r:id="rId56"/>
    <p:sldId id="398" r:id="rId57"/>
    <p:sldId id="410" r:id="rId58"/>
    <p:sldId id="428" r:id="rId59"/>
    <p:sldId id="547" r:id="rId60"/>
    <p:sldId id="411" r:id="rId61"/>
    <p:sldId id="52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CC"/>
    <a:srgbClr val="CC00CC"/>
    <a:srgbClr val="501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4C290-EBDB-4C34-A454-600554C0AEF6}" type="datetimeFigureOut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F2D3-55E0-4920-B0D9-0C58570279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3C3BB-0E35-42F0-BB83-8DCAD1426DEC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6466-5907-4B9B-98B7-0E4BD8247F31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A1923-2AA4-4F20-94DE-1D67C9E69471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40F2D30-06E2-4154-8254-3B79D7289CF1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B1A17-6743-40E6-94C3-A0F39E6450C9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3D7B0-AD72-4529-8FCB-E3F853B8B407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1F29-FE01-408A-A611-550D71A4FC19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DE81-73C9-43F5-AB4F-F75C6C22071C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0892-D1D8-4EE5-B46B-AF1F1BBC7A77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356044-D5C4-48E7-83F4-4A27BBE03D12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AE6C9-8580-4A35-889F-CC4AB05AFBDF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6B0616-DB83-41F6-946D-E87D10808369}" type="datetime1">
              <a:rPr lang="en-US" smtClean="0"/>
              <a:pPr/>
              <a:t>6/9/2016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2286000"/>
          </a:xfrm>
        </p:spPr>
        <p:txBody>
          <a:bodyPr>
            <a:normAutofit fontScale="47500" lnSpcReduction="2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Paul M. Guinther, Ph.D.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Portland Psychotherapy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Portland, Oregon USA</a:t>
            </a:r>
          </a:p>
          <a:p>
            <a:endParaRPr lang="en-US" sz="1500" dirty="0" smtClean="0">
              <a:solidFill>
                <a:schemeClr val="bg1"/>
              </a:solidFill>
            </a:endParaRPr>
          </a:p>
          <a:p>
            <a:r>
              <a:rPr lang="en-US" sz="3300" dirty="0" smtClean="0">
                <a:solidFill>
                  <a:schemeClr val="bg1"/>
                </a:solidFill>
              </a:rPr>
              <a:t>pguinther@portlandpsychotherapyclinic.com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900" dirty="0" smtClean="0">
                <a:solidFill>
                  <a:schemeClr val="bg1"/>
                </a:solidFill>
              </a:rPr>
              <a:t>PPC Lab Meeting Version 5/27/2016</a:t>
            </a:r>
          </a:p>
          <a:p>
            <a:r>
              <a:rPr lang="en-US" sz="2900" dirty="0" smtClean="0">
                <a:solidFill>
                  <a:schemeClr val="bg1"/>
                </a:solidFill>
              </a:rPr>
              <a:t>[for ACBS World Conference 2016, Seattle]</a:t>
            </a:r>
          </a:p>
          <a:p>
            <a:endParaRPr lang="en-US" sz="29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"/>
            <a:ext cx="5334000" cy="32003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Contextual Control of Derived Perspective Taking Using an Operant Relational Triangulation Perspective Taking Protocol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>
                    <a:lumMod val="95000"/>
                    <a:lumOff val="5000"/>
                  </a:schemeClr>
                </a:solidFill>
              </a:rPr>
              <a:pPr/>
              <a:t>1</a:t>
            </a:fld>
            <a:endParaRPr lang="en-US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7042" name="Picture 2" descr="https://s-media-cache-ak0.pinimg.com/236x/00/5e/ef/005eefb47de058dc987281f1f65d10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1" y="457200"/>
            <a:ext cx="1879599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clker.com/cliparts/U/8/k/x/W/9/cartoon-speech-bubbl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7200"/>
            <a:ext cx="5715000" cy="2286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… let alone taking a </a:t>
            </a:r>
            <a:r>
              <a:rPr lang="en-US" i="1" dirty="0" smtClean="0">
                <a:solidFill>
                  <a:schemeClr val="tx2"/>
                </a:solidFill>
              </a:rPr>
              <a:t>cognitive</a:t>
            </a:r>
            <a:r>
              <a:rPr lang="en-US" dirty="0" smtClean="0">
                <a:solidFill>
                  <a:schemeClr val="tx2"/>
                </a:solidFill>
              </a:rPr>
              <a:t> (self-as-content) perspective?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Deictics</a:t>
            </a:r>
            <a:r>
              <a:rPr lang="en-US" dirty="0" smtClean="0">
                <a:solidFill>
                  <a:schemeClr val="bg1"/>
                </a:solidFill>
              </a:rPr>
              <a:t> Aren’t Enough: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File:Soccer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685800" cy="685800"/>
          </a:xfrm>
          <a:prstGeom prst="rect">
            <a:avLst/>
          </a:prstGeom>
          <a:noFill/>
        </p:spPr>
      </p:pic>
      <p:pic>
        <p:nvPicPr>
          <p:cNvPr id="7" name="Picture 8" descr="http://www.clker.com/cliparts/8/4/f/2/13565369041467296087c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130" y="4419600"/>
            <a:ext cx="900316" cy="609600"/>
          </a:xfrm>
          <a:prstGeom prst="rect">
            <a:avLst/>
          </a:prstGeom>
          <a:noFill/>
        </p:spPr>
      </p:pic>
      <p:grpSp>
        <p:nvGrpSpPr>
          <p:cNvPr id="11" name="Group 11"/>
          <p:cNvGrpSpPr/>
          <p:nvPr/>
        </p:nvGrpSpPr>
        <p:grpSpPr>
          <a:xfrm>
            <a:off x="2057400" y="5486400"/>
            <a:ext cx="1066800" cy="1066800"/>
            <a:chOff x="2362200" y="5486400"/>
            <a:chExt cx="1066800" cy="1066800"/>
          </a:xfrm>
        </p:grpSpPr>
        <p:pic>
          <p:nvPicPr>
            <p:cNvPr id="5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2362200" y="5486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14600" y="586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SELF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10" descr="http://upload.wikimedia.org/wikipedia/commons/1/1e/Heart-SG2001-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95600"/>
            <a:ext cx="1066800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316382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OTHER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70231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“I prefer the cup,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but you prefer the ball.”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2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5240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A new RFT explanation intended to account for        deictic as well as non-deictic perspective taking.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bg2"/>
                </a:solidFill>
              </a:rPr>
              <a:t>Relational Triangulation Framework</a:t>
            </a:r>
            <a:endParaRPr lang="en-US" sz="2800" dirty="0"/>
          </a:p>
        </p:txBody>
      </p:sp>
      <p:pic>
        <p:nvPicPr>
          <p:cNvPr id="18" name="Picture 2" descr="http://media-cache-ec0.pinimg.com/736x/ba/02/7a/ba027a326b4b7278f605c2a618394e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7873" y="3048000"/>
            <a:ext cx="1879727" cy="3124200"/>
          </a:xfrm>
          <a:prstGeom prst="rect">
            <a:avLst/>
          </a:prstGeom>
          <a:noFill/>
        </p:spPr>
      </p:pic>
      <p:grpSp>
        <p:nvGrpSpPr>
          <p:cNvPr id="19" name="Group 16"/>
          <p:cNvGrpSpPr/>
          <p:nvPr/>
        </p:nvGrpSpPr>
        <p:grpSpPr>
          <a:xfrm>
            <a:off x="1066800" y="3124200"/>
            <a:ext cx="3651585" cy="3048000"/>
            <a:chOff x="5562600" y="3733800"/>
            <a:chExt cx="2403554" cy="2006261"/>
          </a:xfrm>
        </p:grpSpPr>
        <p:sp>
          <p:nvSpPr>
            <p:cNvPr id="20" name="TextBox 19"/>
            <p:cNvSpPr txBox="1"/>
            <p:nvPr/>
          </p:nvSpPr>
          <p:spPr>
            <a:xfrm>
              <a:off x="6858000" y="3767555"/>
              <a:ext cx="110815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STIMULI</a:t>
              </a:r>
              <a:endParaRPr lang="en-US" sz="16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62600" y="3733800"/>
              <a:ext cx="100676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OTHER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5401508"/>
              <a:ext cx="715354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SELF</a:t>
              </a:r>
              <a:endParaRPr lang="en-US" sz="1600" b="1" dirty="0"/>
            </a:p>
          </p:txBody>
        </p:sp>
        <p:sp>
          <p:nvSpPr>
            <p:cNvPr id="23" name="Isosceles Triangle 22"/>
            <p:cNvSpPr/>
            <p:nvPr/>
          </p:nvSpPr>
          <p:spPr>
            <a:xfrm rot="10800000">
              <a:off x="6100828" y="4128779"/>
              <a:ext cx="1290571" cy="1169565"/>
            </a:xfrm>
            <a:prstGeom prst="triangl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1219200"/>
            <a:ext cx="79248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accent3"/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/>
                </a:solidFill>
              </a:rPr>
              <a:t>The spatiotemporal (context)  and material (content) perspectives of others (people/objects/places/times)      can be derived through the act of </a:t>
            </a:r>
            <a:r>
              <a:rPr lang="en-US" sz="2400" i="1" dirty="0" smtClean="0">
                <a:solidFill>
                  <a:schemeClr val="accent3"/>
                </a:solidFill>
              </a:rPr>
              <a:t>relational triangulation.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400" i="1" dirty="0" smtClean="0">
              <a:solidFill>
                <a:schemeClr val="accent3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Any two sides of a relational triangle                       jointly entail the third</a:t>
            </a:r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endParaRPr lang="en-US" sz="2000" dirty="0" smtClean="0"/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Self-Stimuli Bearings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Other-Stimuli Bearings</a:t>
            </a:r>
          </a:p>
          <a:p>
            <a:pPr lvl="2">
              <a:buFont typeface="Arial" pitchFamily="34" charset="0"/>
              <a:buChar char="•"/>
            </a:pPr>
            <a:r>
              <a:rPr lang="en-US" sz="2000" dirty="0" smtClean="0"/>
              <a:t>Self-Other bearings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u="sng" dirty="0" smtClean="0">
                <a:solidFill>
                  <a:schemeClr val="bg2"/>
                </a:solidFill>
              </a:rPr>
              <a:t>Relational Triangulation Framework</a:t>
            </a:r>
            <a:endParaRPr lang="en-US" sz="2800" dirty="0"/>
          </a:p>
        </p:txBody>
      </p:sp>
      <p:grpSp>
        <p:nvGrpSpPr>
          <p:cNvPr id="2" name="Group 16"/>
          <p:cNvGrpSpPr/>
          <p:nvPr/>
        </p:nvGrpSpPr>
        <p:grpSpPr>
          <a:xfrm>
            <a:off x="5105400" y="4165939"/>
            <a:ext cx="2403554" cy="2006261"/>
            <a:chOff x="5562600" y="3733800"/>
            <a:chExt cx="2403554" cy="2006261"/>
          </a:xfrm>
        </p:grpSpPr>
        <p:sp>
          <p:nvSpPr>
            <p:cNvPr id="11" name="TextBox 10"/>
            <p:cNvSpPr txBox="1"/>
            <p:nvPr/>
          </p:nvSpPr>
          <p:spPr>
            <a:xfrm>
              <a:off x="6858000" y="3767555"/>
              <a:ext cx="1108154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STIMULI</a:t>
              </a:r>
              <a:endParaRPr 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62600" y="3733800"/>
              <a:ext cx="100676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OTHER</a:t>
              </a:r>
              <a:endParaRPr 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800" y="5401508"/>
              <a:ext cx="715354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SELF</a:t>
              </a:r>
              <a:endParaRPr lang="en-US" sz="1600" b="1" dirty="0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100828" y="4128779"/>
              <a:ext cx="1290571" cy="1169565"/>
            </a:xfrm>
            <a:prstGeom prst="triangl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???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???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10400" y="4800600"/>
            <a:ext cx="1066800" cy="1066800"/>
            <a:chOff x="7543800" y="5714999"/>
            <a:chExt cx="1066800" cy="1066800"/>
          </a:xfrm>
        </p:grpSpPr>
        <p:pic>
          <p:nvPicPr>
            <p:cNvPr id="19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543800" y="5714999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00" y="616922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OTHER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477000" y="3429001"/>
            <a:ext cx="1219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6096001" y="4800600"/>
            <a:ext cx="1066800" cy="1066800"/>
            <a:chOff x="7467599" y="3124200"/>
            <a:chExt cx="1066800" cy="1066800"/>
          </a:xfrm>
        </p:grpSpPr>
        <p:pic>
          <p:nvPicPr>
            <p:cNvPr id="32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599" y="31242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10800000">
              <a:off x="7543800" y="3426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SELF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629400" y="3810001"/>
            <a:ext cx="381000" cy="381000"/>
            <a:chOff x="6830568" y="1905000"/>
            <a:chExt cx="3810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858000" y="19050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62800" y="3810001"/>
            <a:ext cx="381000" cy="381000"/>
            <a:chOff x="6830568" y="1905000"/>
            <a:chExt cx="3810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858000" y="1905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010401" y="4800600"/>
            <a:ext cx="1066800" cy="1066800"/>
            <a:chOff x="7543800" y="5714999"/>
            <a:chExt cx="1066800" cy="1066800"/>
          </a:xfrm>
        </p:grpSpPr>
        <p:pic>
          <p:nvPicPr>
            <p:cNvPr id="19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543800" y="5714999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00" y="616922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OTHER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477000" y="3429001"/>
            <a:ext cx="1219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0"/>
          <p:cNvGrpSpPr/>
          <p:nvPr/>
        </p:nvGrpSpPr>
        <p:grpSpPr>
          <a:xfrm rot="10800000">
            <a:off x="6096001" y="4800600"/>
            <a:ext cx="1066800" cy="1066800"/>
            <a:chOff x="7467599" y="3124200"/>
            <a:chExt cx="1066800" cy="1066800"/>
          </a:xfrm>
        </p:grpSpPr>
        <p:pic>
          <p:nvPicPr>
            <p:cNvPr id="32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599" y="31242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10800000">
              <a:off x="7543800" y="3426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SELF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6629400" y="3810001"/>
            <a:ext cx="381000" cy="381000"/>
            <a:chOff x="6830568" y="1905000"/>
            <a:chExt cx="3810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858000" y="19050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7162800" y="3810001"/>
            <a:ext cx="381000" cy="381000"/>
            <a:chOff x="6830568" y="1905000"/>
            <a:chExt cx="3810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858000" y="1905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???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???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010400" y="4800600"/>
            <a:ext cx="1066800" cy="1066800"/>
            <a:chOff x="7543800" y="5714999"/>
            <a:chExt cx="1066800" cy="1066800"/>
          </a:xfrm>
        </p:grpSpPr>
        <p:pic>
          <p:nvPicPr>
            <p:cNvPr id="19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543800" y="5714999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00" y="616922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OTHER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477000" y="3429001"/>
            <a:ext cx="1219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0"/>
          <p:cNvGrpSpPr/>
          <p:nvPr/>
        </p:nvGrpSpPr>
        <p:grpSpPr>
          <a:xfrm rot="10800000">
            <a:off x="6096000" y="4800600"/>
            <a:ext cx="1066800" cy="1066800"/>
            <a:chOff x="7467599" y="3124200"/>
            <a:chExt cx="1066800" cy="1066800"/>
          </a:xfrm>
        </p:grpSpPr>
        <p:pic>
          <p:nvPicPr>
            <p:cNvPr id="32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599" y="31242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10800000">
              <a:off x="7543800" y="3426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SELF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6629400" y="3810001"/>
            <a:ext cx="381000" cy="381000"/>
            <a:chOff x="6830568" y="1905000"/>
            <a:chExt cx="3810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858000" y="19050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7162800" y="3810001"/>
            <a:ext cx="381000" cy="381000"/>
            <a:chOff x="6830568" y="1905000"/>
            <a:chExt cx="3810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858000" y="1905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010400" y="4800600"/>
            <a:ext cx="1066800" cy="1066800"/>
            <a:chOff x="7543800" y="5714999"/>
            <a:chExt cx="1066800" cy="1066800"/>
          </a:xfrm>
        </p:grpSpPr>
        <p:pic>
          <p:nvPicPr>
            <p:cNvPr id="19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543800" y="5714999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00" y="616922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OTHER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477000" y="3429001"/>
            <a:ext cx="1219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0"/>
          <p:cNvGrpSpPr/>
          <p:nvPr/>
        </p:nvGrpSpPr>
        <p:grpSpPr>
          <a:xfrm rot="10800000">
            <a:off x="6096000" y="4800600"/>
            <a:ext cx="1066800" cy="1066800"/>
            <a:chOff x="7467599" y="3124200"/>
            <a:chExt cx="1066800" cy="1066800"/>
          </a:xfrm>
        </p:grpSpPr>
        <p:pic>
          <p:nvPicPr>
            <p:cNvPr id="32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599" y="31242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10800000">
              <a:off x="7543800" y="3426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SELF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6629400" y="3810001"/>
            <a:ext cx="381000" cy="381000"/>
            <a:chOff x="6830568" y="1905000"/>
            <a:chExt cx="3810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858000" y="19050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7162800" y="3810001"/>
            <a:ext cx="381000" cy="381000"/>
            <a:chOff x="6830568" y="1905000"/>
            <a:chExt cx="3810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858000" y="1905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→</a:t>
              </a:r>
              <a:r>
                <a:rPr lang="en-US" sz="900" b="1" dirty="0">
                  <a:solidFill>
                    <a:schemeClr val="accent2"/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accent2"/>
                  </a:solidFill>
                </a:rPr>
                <a:t>???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→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→</a:t>
              </a:r>
              <a:r>
                <a:rPr lang="en-US" sz="900" b="1" dirty="0">
                  <a:solidFill>
                    <a:schemeClr val="accent2"/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accent2"/>
                  </a:solidFill>
                </a:rPr>
                <a:t>???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→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010400" y="4800600"/>
            <a:ext cx="1066800" cy="1066800"/>
            <a:chOff x="7543800" y="5714999"/>
            <a:chExt cx="1066800" cy="1066800"/>
          </a:xfrm>
        </p:grpSpPr>
        <p:pic>
          <p:nvPicPr>
            <p:cNvPr id="19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543800" y="5714999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00" y="616922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OTHER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477000" y="3429001"/>
            <a:ext cx="1219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0"/>
          <p:cNvGrpSpPr/>
          <p:nvPr/>
        </p:nvGrpSpPr>
        <p:grpSpPr>
          <a:xfrm rot="10800000">
            <a:off x="6096000" y="4800600"/>
            <a:ext cx="1066800" cy="1066800"/>
            <a:chOff x="7467599" y="3124200"/>
            <a:chExt cx="1066800" cy="1066800"/>
          </a:xfrm>
        </p:grpSpPr>
        <p:pic>
          <p:nvPicPr>
            <p:cNvPr id="32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599" y="31242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10800000">
              <a:off x="7543800" y="3426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SELF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6629400" y="3810001"/>
            <a:ext cx="381000" cy="381000"/>
            <a:chOff x="6830568" y="1905000"/>
            <a:chExt cx="3810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858000" y="19050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7162800" y="3810001"/>
            <a:ext cx="381000" cy="381000"/>
            <a:chOff x="6830568" y="1905000"/>
            <a:chExt cx="3810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858000" y="1905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 (Singular Point)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7010400" y="4800600"/>
            <a:ext cx="1066800" cy="1066800"/>
            <a:chOff x="7543800" y="5714999"/>
            <a:chExt cx="1066800" cy="1066800"/>
          </a:xfrm>
        </p:grpSpPr>
        <p:pic>
          <p:nvPicPr>
            <p:cNvPr id="19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00000">
              <a:off x="7543800" y="5714999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620000" y="6169222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OTHER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477000" y="3429001"/>
            <a:ext cx="1219200" cy="12192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0"/>
          <p:cNvGrpSpPr/>
          <p:nvPr/>
        </p:nvGrpSpPr>
        <p:grpSpPr>
          <a:xfrm rot="10800000">
            <a:off x="6096000" y="4800600"/>
            <a:ext cx="1066800" cy="1066800"/>
            <a:chOff x="7467599" y="3124200"/>
            <a:chExt cx="1066800" cy="1066800"/>
          </a:xfrm>
        </p:grpSpPr>
        <p:pic>
          <p:nvPicPr>
            <p:cNvPr id="32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67599" y="31242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 rot="10800000">
              <a:off x="7543800" y="3426023"/>
              <a:ext cx="914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SELF</a:t>
              </a:r>
              <a:endParaRPr lang="en-US" sz="14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7" name="Group 35"/>
          <p:cNvGrpSpPr/>
          <p:nvPr/>
        </p:nvGrpSpPr>
        <p:grpSpPr>
          <a:xfrm>
            <a:off x="6629400" y="3810001"/>
            <a:ext cx="381000" cy="381000"/>
            <a:chOff x="6830568" y="1905000"/>
            <a:chExt cx="381000" cy="381000"/>
          </a:xfrm>
        </p:grpSpPr>
        <p:sp>
          <p:nvSpPr>
            <p:cNvPr id="34" name="TextBox 33"/>
            <p:cNvSpPr txBox="1"/>
            <p:nvPr/>
          </p:nvSpPr>
          <p:spPr>
            <a:xfrm>
              <a:off x="6858000" y="1905000"/>
              <a:ext cx="340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7162800" y="3810001"/>
            <a:ext cx="381000" cy="381000"/>
            <a:chOff x="6830568" y="1905000"/>
            <a:chExt cx="381000" cy="381000"/>
          </a:xfrm>
        </p:grpSpPr>
        <p:sp>
          <p:nvSpPr>
            <p:cNvPr id="38" name="TextBox 37"/>
            <p:cNvSpPr txBox="1"/>
            <p:nvPr/>
          </p:nvSpPr>
          <p:spPr>
            <a:xfrm>
              <a:off x="6858000" y="19050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830568" y="1905000"/>
              <a:ext cx="3810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behind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 front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→</a:t>
              </a:r>
              <a:r>
                <a:rPr lang="en-US" sz="900" b="1" dirty="0">
                  <a:solidFill>
                    <a:schemeClr val="accent2"/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accent2"/>
                  </a:solidFill>
                </a:rPr>
                <a:t>???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→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2"/>
                  </a:solidFill>
                </a:rPr>
                <a:t>→</a:t>
              </a:r>
              <a:r>
                <a:rPr lang="en-US" sz="900" b="1" dirty="0">
                  <a:solidFill>
                    <a:schemeClr val="accent2"/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accent2"/>
                  </a:solidFill>
                </a:rPr>
                <a:t>???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→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6477000" y="3429001"/>
            <a:ext cx="2123420" cy="2438399"/>
            <a:chOff x="6477000" y="3276600"/>
            <a:chExt cx="2123420" cy="2438399"/>
          </a:xfrm>
        </p:grpSpPr>
        <p:sp>
          <p:nvSpPr>
            <p:cNvPr id="23" name="Rounded Rectangle 22"/>
            <p:cNvSpPr/>
            <p:nvPr/>
          </p:nvSpPr>
          <p:spPr>
            <a:xfrm>
              <a:off x="6477000" y="3276600"/>
              <a:ext cx="1219200" cy="12192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7881610" y="3548391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???</a:t>
              </a:r>
              <a:endPara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1" name="Group 30"/>
            <p:cNvGrpSpPr/>
            <p:nvPr/>
          </p:nvGrpSpPr>
          <p:grpSpPr>
            <a:xfrm rot="10800000">
              <a:off x="6553200" y="4648199"/>
              <a:ext cx="1066800" cy="1066800"/>
              <a:chOff x="6858000" y="3124200"/>
              <a:chExt cx="1066800" cy="1066800"/>
            </a:xfrm>
          </p:grpSpPr>
          <p:pic>
            <p:nvPicPr>
              <p:cNvPr id="32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 rot="10800000"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SELF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>
            <a:xfrm>
              <a:off x="6629400" y="3657600"/>
              <a:ext cx="381000" cy="381000"/>
              <a:chOff x="6830568" y="1905000"/>
              <a:chExt cx="381000" cy="3810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858000" y="1905000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62800" y="3657600"/>
              <a:ext cx="381000" cy="381000"/>
              <a:chOff x="6830568" y="1905000"/>
              <a:chExt cx="381000" cy="3810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858000" y="1905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 rot="16200000">
            <a:off x="5443210" y="37769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???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2410" y="25908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???</a:t>
            </a:r>
            <a:endParaRPr lang="en-US" sz="28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 supported by:</a:t>
            </a:r>
          </a:p>
          <a:p>
            <a:pPr lvl="1"/>
            <a:r>
              <a:rPr lang="en-US" dirty="0" smtClean="0"/>
              <a:t>Research Lab at Portland Psychotherapy</a:t>
            </a:r>
          </a:p>
          <a:p>
            <a:pPr lvl="1"/>
            <a:r>
              <a:rPr lang="en-US" dirty="0" smtClean="0"/>
              <a:t>Portland Psychotherapy Internal Grant Program</a:t>
            </a:r>
          </a:p>
          <a:p>
            <a:pPr lvl="2"/>
            <a:r>
              <a:rPr lang="en-US" dirty="0" smtClean="0"/>
              <a:t>2015 Aaron S. </a:t>
            </a:r>
            <a:r>
              <a:rPr lang="en-US" dirty="0" err="1" smtClean="0"/>
              <a:t>Luoma</a:t>
            </a:r>
            <a:r>
              <a:rPr lang="en-US" dirty="0" smtClean="0"/>
              <a:t> Portland Psychotherapy Behavioral Science Research Grant/Award</a:t>
            </a:r>
          </a:p>
          <a:p>
            <a:pPr lvl="2"/>
            <a:endParaRPr lang="en-US" dirty="0"/>
          </a:p>
          <a:p>
            <a:r>
              <a:rPr lang="en-US" dirty="0" smtClean="0"/>
              <a:t>With thanks to:</a:t>
            </a:r>
          </a:p>
          <a:p>
            <a:pPr lvl="1"/>
            <a:r>
              <a:rPr lang="en-US" dirty="0" smtClean="0"/>
              <a:t>Josh Kaplan, M.A.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www.portlandpsychotherapyclinic.com/sites/default/files/Portland%20Skyline%20at%20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7313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g\Dropbox\PPC Logos\PPC Header PNG.png"/>
          <p:cNvPicPr>
            <a:picLocks noChangeAspect="1" noChangeArrowheads="1"/>
          </p:cNvPicPr>
          <p:nvPr/>
        </p:nvPicPr>
        <p:blipFill>
          <a:blip r:embed="rId3" cstate="print">
            <a:lum contras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0" y="2133600"/>
            <a:ext cx="696310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behind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 front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Ahead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on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oriented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</a:t>
              </a:r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Ahead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on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oriented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</a:t>
              </a:r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6477000" y="3429001"/>
            <a:ext cx="2438400" cy="2438399"/>
            <a:chOff x="6477000" y="3276600"/>
            <a:chExt cx="2438400" cy="2438399"/>
          </a:xfrm>
        </p:grpSpPr>
        <p:sp>
          <p:nvSpPr>
            <p:cNvPr id="23" name="Rounded Rectangle 22"/>
            <p:cNvSpPr/>
            <p:nvPr/>
          </p:nvSpPr>
          <p:spPr>
            <a:xfrm>
              <a:off x="6477000" y="3276600"/>
              <a:ext cx="1219200" cy="12192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27"/>
            <p:cNvGrpSpPr/>
            <p:nvPr/>
          </p:nvGrpSpPr>
          <p:grpSpPr>
            <a:xfrm rot="5400000">
              <a:off x="7848600" y="3276600"/>
              <a:ext cx="1066800" cy="1066800"/>
              <a:chOff x="6858000" y="3124200"/>
              <a:chExt cx="1066800" cy="1066800"/>
            </a:xfrm>
          </p:grpSpPr>
          <p:pic>
            <p:nvPicPr>
              <p:cNvPr id="29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OTHER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7" name="Group 30"/>
            <p:cNvGrpSpPr/>
            <p:nvPr/>
          </p:nvGrpSpPr>
          <p:grpSpPr>
            <a:xfrm rot="10800000">
              <a:off x="6553200" y="4648199"/>
              <a:ext cx="1066800" cy="1066800"/>
              <a:chOff x="6858000" y="3124200"/>
              <a:chExt cx="1066800" cy="1066800"/>
            </a:xfrm>
          </p:grpSpPr>
          <p:pic>
            <p:nvPicPr>
              <p:cNvPr id="32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 rot="10800000"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SELF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18" name="Group 35"/>
            <p:cNvGrpSpPr/>
            <p:nvPr/>
          </p:nvGrpSpPr>
          <p:grpSpPr>
            <a:xfrm>
              <a:off x="6629400" y="3657600"/>
              <a:ext cx="381000" cy="381000"/>
              <a:chOff x="6830568" y="1905000"/>
              <a:chExt cx="381000" cy="3810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858000" y="1905000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36"/>
            <p:cNvGrpSpPr/>
            <p:nvPr/>
          </p:nvGrpSpPr>
          <p:grpSpPr>
            <a:xfrm>
              <a:off x="7162800" y="3657600"/>
              <a:ext cx="381000" cy="381000"/>
              <a:chOff x="6830568" y="1905000"/>
              <a:chExt cx="381000" cy="3810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858000" y="1905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to the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Across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facing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opposite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Across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facing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opposite</a:t>
              </a:r>
              <a:r>
                <a:rPr lang="en-US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6477000" y="2209801"/>
            <a:ext cx="1219200" cy="3657599"/>
            <a:chOff x="6477000" y="2057400"/>
            <a:chExt cx="1219200" cy="3657599"/>
          </a:xfrm>
        </p:grpSpPr>
        <p:grpSp>
          <p:nvGrpSpPr>
            <p:cNvPr id="12" name="Group 23"/>
            <p:cNvGrpSpPr/>
            <p:nvPr/>
          </p:nvGrpSpPr>
          <p:grpSpPr>
            <a:xfrm>
              <a:off x="6553200" y="2057400"/>
              <a:ext cx="1066800" cy="1066800"/>
              <a:chOff x="6858000" y="3124200"/>
              <a:chExt cx="1066800" cy="1066800"/>
            </a:xfrm>
          </p:grpSpPr>
          <p:pic>
            <p:nvPicPr>
              <p:cNvPr id="19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OTHER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6477000" y="3276600"/>
              <a:ext cx="1219200" cy="12192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30"/>
            <p:cNvGrpSpPr/>
            <p:nvPr/>
          </p:nvGrpSpPr>
          <p:grpSpPr>
            <a:xfrm rot="10800000">
              <a:off x="6553200" y="4648199"/>
              <a:ext cx="1066800" cy="1066800"/>
              <a:chOff x="6858000" y="3124200"/>
              <a:chExt cx="1066800" cy="1066800"/>
            </a:xfrm>
          </p:grpSpPr>
          <p:pic>
            <p:nvPicPr>
              <p:cNvPr id="32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 rot="10800000"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SELF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>
            <a:xfrm>
              <a:off x="6629400" y="3657600"/>
              <a:ext cx="381000" cy="381000"/>
              <a:chOff x="6830568" y="1905000"/>
              <a:chExt cx="381000" cy="3810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858000" y="1905000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62800" y="3657600"/>
              <a:ext cx="381000" cy="381000"/>
              <a:chOff x="6830568" y="1905000"/>
              <a:chExt cx="381000" cy="3810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858000" y="1905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Spatial Deictic 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Relational Triangulation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318748" y="1915749"/>
            <a:ext cx="5015252" cy="4104052"/>
            <a:chOff x="228600" y="1752600"/>
            <a:chExt cx="5015252" cy="4104052"/>
          </a:xfrm>
        </p:grpSpPr>
        <p:sp>
          <p:nvSpPr>
            <p:cNvPr id="6" name="TextBox 5"/>
            <p:cNvSpPr txBox="1"/>
            <p:nvPr/>
          </p:nvSpPr>
          <p:spPr>
            <a:xfrm>
              <a:off x="762000" y="17526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 front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of B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007480">
              <a:off x="1553953" y="3554552"/>
              <a:ext cx="3833038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996134" y="3755033"/>
              <a:ext cx="3833741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is to the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0800000">
              <a:off x="761999" y="2209800"/>
              <a:ext cx="3886200" cy="338530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 is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behind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4359300">
              <a:off x="-415176" y="3724259"/>
              <a:ext cx="3864701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Ahead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on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oriented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7865" y="3537196"/>
              <a:ext cx="385068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r>
                <a:rPr lang="en-US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600" b="1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Ahead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on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right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,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oriented </a:t>
              </a:r>
              <a:r>
                <a:rPr lang="en-US" sz="1600" b="1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left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62001" y="2133600"/>
              <a:ext cx="3889248" cy="3352800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5486400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SELF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8600" y="1764268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OTHER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91000" y="1764268"/>
              <a:ext cx="1052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RELATA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5257800" y="3429001"/>
            <a:ext cx="2438400" cy="2438399"/>
            <a:chOff x="5257800" y="3276600"/>
            <a:chExt cx="2438400" cy="2438399"/>
          </a:xfrm>
        </p:grpSpPr>
        <p:sp>
          <p:nvSpPr>
            <p:cNvPr id="23" name="Rounded Rectangle 22"/>
            <p:cNvSpPr/>
            <p:nvPr/>
          </p:nvSpPr>
          <p:spPr>
            <a:xfrm>
              <a:off x="6477000" y="3276600"/>
              <a:ext cx="1219200" cy="121920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4"/>
            <p:cNvGrpSpPr/>
            <p:nvPr/>
          </p:nvGrpSpPr>
          <p:grpSpPr>
            <a:xfrm rot="16200000">
              <a:off x="5257800" y="3352801"/>
              <a:ext cx="1066800" cy="1066800"/>
              <a:chOff x="6858000" y="3124200"/>
              <a:chExt cx="1066800" cy="1066800"/>
            </a:xfrm>
          </p:grpSpPr>
          <p:pic>
            <p:nvPicPr>
              <p:cNvPr id="26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OTHER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1" name="Group 30"/>
            <p:cNvGrpSpPr/>
            <p:nvPr/>
          </p:nvGrpSpPr>
          <p:grpSpPr>
            <a:xfrm rot="10800000">
              <a:off x="6553200" y="4648199"/>
              <a:ext cx="1066800" cy="1066800"/>
              <a:chOff x="6858000" y="3124200"/>
              <a:chExt cx="1066800" cy="1066800"/>
            </a:xfrm>
          </p:grpSpPr>
          <p:pic>
            <p:nvPicPr>
              <p:cNvPr id="32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0" y="3124200"/>
                <a:ext cx="1066800" cy="1066800"/>
              </a:xfrm>
              <a:prstGeom prst="rect">
                <a:avLst/>
              </a:prstGeom>
              <a:noFill/>
            </p:spPr>
          </p:pic>
          <p:sp>
            <p:nvSpPr>
              <p:cNvPr id="33" name="TextBox 32"/>
              <p:cNvSpPr txBox="1"/>
              <p:nvPr/>
            </p:nvSpPr>
            <p:spPr>
              <a:xfrm rot="10800000">
                <a:off x="6934200" y="3426023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SELF</a:t>
                </a:r>
                <a:endParaRPr lang="en-US" sz="1400" b="1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grpSp>
          <p:nvGrpSpPr>
            <p:cNvPr id="22" name="Group 35"/>
            <p:cNvGrpSpPr/>
            <p:nvPr/>
          </p:nvGrpSpPr>
          <p:grpSpPr>
            <a:xfrm>
              <a:off x="6629400" y="3657600"/>
              <a:ext cx="381000" cy="381000"/>
              <a:chOff x="6830568" y="1905000"/>
              <a:chExt cx="381000" cy="38100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858000" y="1905000"/>
                <a:ext cx="340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62800" y="3657600"/>
              <a:ext cx="381000" cy="381000"/>
              <a:chOff x="6830568" y="1905000"/>
              <a:chExt cx="381000" cy="3810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6858000" y="1905000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6830568" y="1905000"/>
                <a:ext cx="381000" cy="381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self is playing competitive soccer and scores a goal.</a:t>
            </a:r>
          </a:p>
          <a:p>
            <a:r>
              <a:rPr lang="en-US" dirty="0" smtClean="0"/>
              <a:t>The self feels really good and wants to give high fives.</a:t>
            </a:r>
          </a:p>
          <a:p>
            <a:endParaRPr lang="en-US" sz="2000" dirty="0" smtClean="0"/>
          </a:p>
          <a:p>
            <a:pPr lvl="1"/>
            <a:r>
              <a:rPr lang="en-US" dirty="0" smtClean="0"/>
              <a:t>How does the other feel? </a:t>
            </a:r>
          </a:p>
          <a:p>
            <a:pPr lvl="1"/>
            <a:r>
              <a:rPr lang="en-US" dirty="0" smtClean="0"/>
              <a:t>What does the other want to do?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Material (Non-Deictic)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Relational Triangulation through Social Role</a:t>
            </a:r>
            <a:endParaRPr lang="en-US" sz="3600" dirty="0">
              <a:solidFill>
                <a:schemeClr val="bg2"/>
              </a:solidFill>
            </a:endParaRPr>
          </a:p>
        </p:txBody>
      </p:sp>
      <p:pic>
        <p:nvPicPr>
          <p:cNvPr id="23554" name="Picture 2" descr="http://www.clker.com/cliparts/5/f/1/0/11971252021472931131sam_uy_futbolista_(soccer_player)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657600"/>
            <a:ext cx="1753874" cy="2362200"/>
          </a:xfrm>
          <a:prstGeom prst="rect">
            <a:avLst/>
          </a:prstGeom>
          <a:noFill/>
        </p:spPr>
      </p:pic>
      <p:pic>
        <p:nvPicPr>
          <p:cNvPr id="23556" name="Picture 4" descr="http://www.clipartlord.com/wp-content/uploads/2014/07/soccer-player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43400" y="3962400"/>
            <a:ext cx="1668162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Material (Non-Deictic)</a:t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sz="3600" dirty="0" smtClean="0">
                <a:solidFill>
                  <a:schemeClr val="bg2"/>
                </a:solidFill>
              </a:rPr>
              <a:t>Relational Triangulation through Social Role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215" y="1828800"/>
            <a:ext cx="2952278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Five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7201597">
            <a:off x="1723765" y="3365508"/>
            <a:ext cx="2912427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Five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4397887">
            <a:off x="-184486" y="3365511"/>
            <a:ext cx="2935946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 Teammate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3587969">
            <a:off x="295706" y="3159606"/>
            <a:ext cx="2925299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 Teammate →</a:t>
            </a:r>
            <a:endParaRPr lang="en-US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 rot="10800000">
            <a:off x="786215" y="2205188"/>
            <a:ext cx="2954594" cy="2547064"/>
          </a:xfrm>
          <a:prstGeom prst="triangl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16685" y="482482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SELF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761" y="1828800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OTHER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963" y="1828800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STIMULI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8215" y="1828800"/>
            <a:ext cx="2952278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∆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Five</a:t>
            </a:r>
            <a:endParaRPr lang="en-US" sz="20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 rot="7201597">
            <a:off x="6295765" y="3365508"/>
            <a:ext cx="2912427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Five</a:t>
            </a:r>
            <a:r>
              <a:rPr lang="en-US" sz="20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4379254">
            <a:off x="4387514" y="3365511"/>
            <a:ext cx="2935946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Opponent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3587969">
            <a:off x="4818106" y="3175088"/>
            <a:ext cx="2925299" cy="40008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Opponent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→</a:t>
            </a:r>
            <a:endParaRPr lang="en-US" sz="16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Isosceles Triangle 63"/>
          <p:cNvSpPr/>
          <p:nvPr/>
        </p:nvSpPr>
        <p:spPr>
          <a:xfrm rot="10800000">
            <a:off x="5358215" y="2205188"/>
            <a:ext cx="2954594" cy="2547064"/>
          </a:xfrm>
          <a:prstGeom prst="triangl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6488685" y="4824825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SELF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31761" y="1828800"/>
            <a:ext cx="100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</a:rPr>
              <a:t>OTHER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786965" y="1828800"/>
            <a:ext cx="115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STIMULI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28800" y="54980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(Same)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</a:t>
            </a:r>
            <a:r>
              <a:rPr lang="en-US" b="1" dirty="0" smtClean="0">
                <a:solidFill>
                  <a:srgbClr val="92D050"/>
                </a:solidFill>
              </a:rPr>
              <a:t>(Opposite)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4139" y="3124200"/>
            <a:ext cx="44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6596539" y="2297668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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24539" y="2286000"/>
            <a:ext cx="44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206139" y="3124200"/>
            <a:ext cx="44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</a:t>
            </a:r>
            <a:endParaRPr lang="en-US" sz="2400" dirty="0"/>
          </a:p>
        </p:txBody>
      </p:sp>
      <p:grpSp>
        <p:nvGrpSpPr>
          <p:cNvPr id="33" name="Group 32"/>
          <p:cNvGrpSpPr/>
          <p:nvPr/>
        </p:nvGrpSpPr>
        <p:grpSpPr>
          <a:xfrm flipH="1">
            <a:off x="3777139" y="4800600"/>
            <a:ext cx="1709261" cy="1066800"/>
            <a:chOff x="4343400" y="3657600"/>
            <a:chExt cx="3658874" cy="2362200"/>
          </a:xfrm>
        </p:grpSpPr>
        <p:pic>
          <p:nvPicPr>
            <p:cNvPr id="31" name="Picture 2" descr="http://www.clker.com/cliparts/5/f/1/0/11971252021472931131sam_uy_futbolista_(soccer_player).svg.h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8400" y="3657600"/>
              <a:ext cx="1753874" cy="2362200"/>
            </a:xfrm>
            <a:prstGeom prst="rect">
              <a:avLst/>
            </a:prstGeom>
            <a:noFill/>
          </p:spPr>
        </p:pic>
        <p:pic>
          <p:nvPicPr>
            <p:cNvPr id="32" name="Picture 4" descr="http://www.clipartlord.com/wp-content/uploads/2014/07/soccer-player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4343400" y="3962400"/>
              <a:ext cx="1668162" cy="2057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n-US" sz="3200" dirty="0" smtClean="0"/>
              <a:t>Main goals of current line of research: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Bring perspective taking under contextual control</a:t>
            </a:r>
          </a:p>
          <a:p>
            <a:pPr lvl="2"/>
            <a:r>
              <a:rPr lang="en-US" dirty="0" smtClean="0"/>
              <a:t>Spatial</a:t>
            </a:r>
          </a:p>
          <a:p>
            <a:pPr lvl="3"/>
            <a:r>
              <a:rPr lang="en-US" dirty="0" smtClean="0"/>
              <a:t>Your context to their context</a:t>
            </a:r>
          </a:p>
          <a:p>
            <a:pPr lvl="2"/>
            <a:r>
              <a:rPr lang="en-US" dirty="0" smtClean="0"/>
              <a:t>Material (Cognitive)</a:t>
            </a:r>
          </a:p>
          <a:p>
            <a:pPr lvl="3"/>
            <a:r>
              <a:rPr lang="en-US" dirty="0" smtClean="0"/>
              <a:t>Your content to their content</a:t>
            </a:r>
          </a:p>
          <a:p>
            <a:pPr lvl="3"/>
            <a:endParaRPr lang="en-US" sz="2800" dirty="0" smtClean="0"/>
          </a:p>
          <a:p>
            <a:pPr lvl="1"/>
            <a:r>
              <a:rPr lang="en-US" dirty="0" smtClean="0"/>
              <a:t>Do it in a way that clearly demonstrates                     derived relational responding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bg2"/>
                </a:solidFill>
              </a:rPr>
              <a:t>Relational Triangulation Framework</a:t>
            </a:r>
            <a:endParaRPr lang="en-US" dirty="0"/>
          </a:p>
        </p:txBody>
      </p:sp>
      <p:pic>
        <p:nvPicPr>
          <p:cNvPr id="49154" name="Picture 2" descr="http://www.washingtonpost.com/blogs/answer-sheet/files/2012/11/spoc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61855"/>
            <a:ext cx="1295400" cy="135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match-to-sample procedure meant to be reconfigured for different purposes.</a:t>
            </a:r>
          </a:p>
          <a:p>
            <a:endParaRPr lang="en-US" sz="900" dirty="0" smtClean="0"/>
          </a:p>
          <a:p>
            <a:r>
              <a:rPr lang="en-US" dirty="0" smtClean="0"/>
              <a:t>Participants</a:t>
            </a:r>
          </a:p>
          <a:p>
            <a:pPr lvl="1"/>
            <a:r>
              <a:rPr lang="en-US" sz="1700" dirty="0" smtClean="0"/>
              <a:t>Community sample</a:t>
            </a:r>
          </a:p>
          <a:p>
            <a:pPr lvl="1"/>
            <a:r>
              <a:rPr lang="en-US" sz="1700" dirty="0" smtClean="0"/>
              <a:t>Verbally Competent Adults</a:t>
            </a:r>
          </a:p>
          <a:p>
            <a:pPr lvl="1"/>
            <a:r>
              <a:rPr lang="en-US" sz="1700" dirty="0" smtClean="0"/>
              <a:t>3 males and 4 females</a:t>
            </a:r>
          </a:p>
          <a:p>
            <a:pPr lvl="1"/>
            <a:r>
              <a:rPr lang="en-US" sz="1700" dirty="0" smtClean="0"/>
              <a:t>26.71 (</a:t>
            </a:r>
            <a:r>
              <a:rPr lang="en-US" sz="1700" i="1" dirty="0" smtClean="0"/>
              <a:t>SD</a:t>
            </a:r>
            <a:r>
              <a:rPr lang="en-US" sz="1700" dirty="0" smtClean="0"/>
              <a:t> = 2.98) Mean Years of Age</a:t>
            </a:r>
          </a:p>
          <a:p>
            <a:pPr lvl="1"/>
            <a:r>
              <a:rPr lang="en-US" sz="1700" dirty="0" smtClean="0"/>
              <a:t>14.43 (</a:t>
            </a:r>
            <a:r>
              <a:rPr lang="en-US" sz="1700" i="1" dirty="0" smtClean="0"/>
              <a:t>SD</a:t>
            </a:r>
            <a:r>
              <a:rPr lang="en-US" sz="1700" dirty="0" smtClean="0"/>
              <a:t> = 1.99) Mean Years Education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Relational Triangulation Perspective Taking Protocol (RT-PTP)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770" name="Picture 2" descr="http://upload.wikimedia.org/wikipedia/commons/thumb/3/37/People_icon.svg/500px-People_ic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191000"/>
            <a:ext cx="3124200" cy="3124200"/>
          </a:xfrm>
          <a:prstGeom prst="rect">
            <a:avLst/>
          </a:prstGeom>
          <a:noFill/>
        </p:spPr>
      </p:pic>
      <p:pic>
        <p:nvPicPr>
          <p:cNvPr id="7" name="Picture 2" descr="http://upload.wikimedia.org/wikipedia/commons/thumb/3/37/People_icon.svg/500px-People_ic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09800" y="4038600"/>
            <a:ext cx="2985347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endParaRPr lang="en-US" sz="1600" dirty="0" smtClean="0"/>
          </a:p>
          <a:p>
            <a:r>
              <a:rPr lang="en-US" dirty="0" smtClean="0"/>
              <a:t>Contextual Stimuli</a:t>
            </a:r>
          </a:p>
          <a:p>
            <a:pPr lvl="1"/>
            <a:r>
              <a:rPr lang="en-US" dirty="0" smtClean="0"/>
              <a:t>Shapes X2 and X3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Conditional Stimuli</a:t>
            </a:r>
          </a:p>
          <a:p>
            <a:pPr lvl="1"/>
            <a:r>
              <a:rPr lang="en-US" dirty="0" smtClean="0"/>
              <a:t>Avatars A2 and A3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Discriminative Stimuli</a:t>
            </a:r>
          </a:p>
          <a:p>
            <a:pPr lvl="1"/>
            <a:r>
              <a:rPr lang="en-US" sz="1600" dirty="0" smtClean="0"/>
              <a:t>Keys: A S D  (left, middle, right position)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RT-PTP Levels 1 &amp; 2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Matching Context to Avatar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800600" y="1524000"/>
            <a:ext cx="3429000" cy="4429125"/>
            <a:chOff x="4648200" y="1524000"/>
            <a:chExt cx="3429000" cy="4429125"/>
          </a:xfrm>
        </p:grpSpPr>
        <p:sp>
          <p:nvSpPr>
            <p:cNvPr id="5" name="5-Point Star 4"/>
            <p:cNvSpPr/>
            <p:nvPr/>
          </p:nvSpPr>
          <p:spPr>
            <a:xfrm>
              <a:off x="6934200" y="1828800"/>
              <a:ext cx="457200" cy="457200"/>
            </a:xfrm>
            <a:prstGeom prst="star5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Diamond 5"/>
            <p:cNvSpPr/>
            <p:nvPr/>
          </p:nvSpPr>
          <p:spPr>
            <a:xfrm>
              <a:off x="5257800" y="1828800"/>
              <a:ext cx="457200" cy="457200"/>
            </a:xfrm>
            <a:prstGeom prst="diamond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3352800"/>
              <a:ext cx="9715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3352800"/>
              <a:ext cx="971550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>
              <a:off x="4724400" y="1524000"/>
              <a:ext cx="1600200" cy="3505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00800" y="1524000"/>
              <a:ext cx="1600200" cy="3505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1524000"/>
              <a:ext cx="3429000" cy="3293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    X2                         X3</a:t>
              </a:r>
            </a:p>
            <a:p>
              <a:r>
                <a:rPr lang="en-US" dirty="0" smtClean="0"/>
                <a:t>          </a:t>
              </a:r>
              <a:r>
                <a:rPr lang="en-US" sz="2800" dirty="0" smtClean="0">
                  <a:latin typeface="Calibri"/>
                </a:rPr>
                <a:t>↓                 ↓</a:t>
              </a:r>
              <a:r>
                <a:rPr lang="en-US" dirty="0" smtClean="0"/>
                <a:t> 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    A2                         A3            </a:t>
              </a:r>
              <a:endParaRPr lang="en-US" dirty="0"/>
            </a:p>
          </p:txBody>
        </p:sp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5410200"/>
              <a:ext cx="14382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Paul\Dropbox\Research\PTOM\PTOM Writing\PTOM WorldCon 2016\RT_SC_1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4" name="Picture 2" descr="C:\Users\Paul\Dropbox\Research\PTOM\PTOM Writing\PTOM WorldCon 2016\RT_SC_2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1841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Deictic Pair Framework                                                                 </a:t>
            </a:r>
            <a:r>
              <a:rPr lang="en-US" sz="1400" dirty="0" smtClean="0">
                <a:solidFill>
                  <a:schemeClr val="accent3"/>
                </a:solidFill>
              </a:rPr>
              <a:t>Barnes-Holmes, Barnes-Holmes, &amp; Cullinan (2001)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According to the established RFT paradigm, perspective taking can be understood in terms of </a:t>
            </a:r>
            <a:r>
              <a:rPr lang="en-US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deictic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relational frames.</a:t>
            </a:r>
          </a:p>
          <a:p>
            <a:pPr lvl="2"/>
            <a:r>
              <a:rPr lang="en-US" sz="2200" dirty="0" smtClean="0"/>
              <a:t>The pertinent deictic relational frames include:</a:t>
            </a:r>
          </a:p>
          <a:p>
            <a:pPr lvl="3"/>
            <a:r>
              <a:rPr lang="en-US" i="1" dirty="0" smtClean="0"/>
              <a:t>I-You</a:t>
            </a:r>
            <a:r>
              <a:rPr lang="en-US" dirty="0" smtClean="0"/>
              <a:t>, </a:t>
            </a:r>
            <a:r>
              <a:rPr lang="en-US" i="1" dirty="0" smtClean="0"/>
              <a:t>Here-There</a:t>
            </a:r>
            <a:r>
              <a:rPr lang="en-US" dirty="0" smtClean="0"/>
              <a:t>, and </a:t>
            </a:r>
            <a:r>
              <a:rPr lang="en-US" i="1" dirty="0" smtClean="0"/>
              <a:t>Now-Then</a:t>
            </a:r>
          </a:p>
          <a:p>
            <a:endParaRPr lang="en-US" i="1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Relational Triangulation Framework                                         </a:t>
            </a:r>
            <a:r>
              <a:rPr lang="en-US" sz="1400" dirty="0" err="1" smtClean="0">
                <a:solidFill>
                  <a:schemeClr val="accent3"/>
                </a:solidFill>
              </a:rPr>
              <a:t>Guinther</a:t>
            </a:r>
            <a:r>
              <a:rPr lang="en-US" sz="1400" dirty="0" smtClean="0">
                <a:solidFill>
                  <a:schemeClr val="accent3"/>
                </a:solidFill>
              </a:rPr>
              <a:t> (now)</a:t>
            </a:r>
            <a:endParaRPr lang="en-US" sz="1400" dirty="0">
              <a:solidFill>
                <a:schemeClr val="accent3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new alternative RFT paradigm that treats </a:t>
            </a:r>
            <a:r>
              <a:rPr lang="en-US" dirty="0" err="1" smtClean="0">
                <a:solidFill>
                  <a:schemeClr val="bg1"/>
                </a:solidFill>
              </a:rPr>
              <a:t>deictics</a:t>
            </a:r>
            <a:r>
              <a:rPr lang="en-US" dirty="0" smtClean="0">
                <a:solidFill>
                  <a:schemeClr val="bg1"/>
                </a:solidFill>
              </a:rPr>
              <a:t> differently. </a:t>
            </a:r>
          </a:p>
          <a:p>
            <a:pPr lvl="2"/>
            <a:r>
              <a:rPr lang="en-US" sz="2200" dirty="0" smtClean="0"/>
              <a:t>The pertinent repertoire for perspective taking is:</a:t>
            </a:r>
          </a:p>
          <a:p>
            <a:pPr lvl="3"/>
            <a:r>
              <a:rPr lang="en-US" i="1" dirty="0" smtClean="0"/>
              <a:t>Relational Triangulation</a:t>
            </a:r>
          </a:p>
          <a:p>
            <a:pPr lvl="1"/>
            <a:endParaRPr lang="en-US" dirty="0" smtClean="0"/>
          </a:p>
          <a:p>
            <a:pPr lvl="3"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solidFill>
                  <a:schemeClr val="tx2"/>
                </a:solidFill>
              </a:rPr>
              <a:t>Two Relational Frame Theory </a:t>
            </a:r>
            <a:br>
              <a:rPr lang="en-US" u="sng" dirty="0" smtClean="0">
                <a:solidFill>
                  <a:schemeClr val="tx2"/>
                </a:solidFill>
              </a:rPr>
            </a:br>
            <a:r>
              <a:rPr lang="en-US" u="sng" dirty="0" smtClean="0">
                <a:solidFill>
                  <a:schemeClr val="tx2"/>
                </a:solidFill>
              </a:rPr>
              <a:t>Perspectives on Perspective Taking</a:t>
            </a:r>
            <a:endParaRPr lang="en-US" sz="2200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0" y="1524000"/>
            <a:ext cx="5029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X1                         </a:t>
            </a:r>
            <a:r>
              <a:rPr lang="en-US" dirty="0" err="1" smtClean="0"/>
              <a:t>X1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X1</a:t>
            </a:r>
            <a:endParaRPr lang="en-US" dirty="0" smtClean="0"/>
          </a:p>
          <a:p>
            <a:r>
              <a:rPr lang="en-US" dirty="0" smtClean="0"/>
              <a:t>          </a:t>
            </a:r>
            <a:r>
              <a:rPr lang="en-US" sz="2800" dirty="0" smtClean="0">
                <a:latin typeface="Calibri"/>
              </a:rPr>
              <a:t>↓                 ↓                 </a:t>
            </a:r>
            <a:r>
              <a:rPr lang="en-US" dirty="0" smtClean="0"/>
              <a:t> </a:t>
            </a:r>
            <a:r>
              <a:rPr lang="en-US" sz="2800" dirty="0" smtClean="0">
                <a:latin typeface="Calibri"/>
              </a:rPr>
              <a:t>↓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Luke                      Han                   Obi-Wan</a:t>
            </a:r>
          </a:p>
          <a:p>
            <a:r>
              <a:rPr lang="en-US" dirty="0" smtClean="0"/>
              <a:t>            Z                           X                            C             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229600" cy="4800600"/>
          </a:xfrm>
        </p:spPr>
        <p:txBody>
          <a:bodyPr>
            <a:normAutofit fontScale="92500" lnSpcReduction="10000"/>
          </a:bodyPr>
          <a:lstStyle/>
          <a:p>
            <a:endParaRPr lang="en-US" sz="1600" dirty="0" smtClean="0"/>
          </a:p>
          <a:p>
            <a:r>
              <a:rPr lang="en-US" dirty="0" smtClean="0"/>
              <a:t>Contextual Stimuli</a:t>
            </a:r>
          </a:p>
          <a:p>
            <a:pPr lvl="1"/>
            <a:r>
              <a:rPr lang="en-US" dirty="0" smtClean="0"/>
              <a:t>Novel shape X1</a:t>
            </a:r>
          </a:p>
          <a:p>
            <a:pPr lvl="2"/>
            <a:r>
              <a:rPr lang="en-US" dirty="0" smtClean="0"/>
              <a:t>For Self (A1)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Conditional Stimuli</a:t>
            </a:r>
          </a:p>
          <a:p>
            <a:pPr lvl="1"/>
            <a:r>
              <a:rPr lang="en-US" dirty="0" smtClean="0"/>
              <a:t>Figure Identity</a:t>
            </a:r>
          </a:p>
          <a:p>
            <a:pPr lvl="2"/>
            <a:r>
              <a:rPr lang="en-US" dirty="0" smtClean="0"/>
              <a:t>Stimuli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Discriminative Stimuli</a:t>
            </a:r>
          </a:p>
          <a:p>
            <a:pPr lvl="1"/>
            <a:r>
              <a:rPr lang="en-US" dirty="0" smtClean="0"/>
              <a:t>Keys: Z X 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RT-PTP Levels 3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Simple Discrimination of Stimuli</a:t>
            </a:r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86200" y="1524000"/>
            <a:ext cx="16002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562600" y="1524000"/>
            <a:ext cx="16002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4419600" y="1828800"/>
            <a:ext cx="457200" cy="4572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239000" y="1524000"/>
            <a:ext cx="16002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/>
          <p:cNvSpPr/>
          <p:nvPr/>
        </p:nvSpPr>
        <p:spPr>
          <a:xfrm>
            <a:off x="6096000" y="1828800"/>
            <a:ext cx="457200" cy="4572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/>
          <p:cNvSpPr/>
          <p:nvPr/>
        </p:nvSpPr>
        <p:spPr>
          <a:xfrm>
            <a:off x="7848600" y="1828800"/>
            <a:ext cx="457200" cy="4572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71825"/>
            <a:ext cx="1162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2150" y="31718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17182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5410200"/>
            <a:ext cx="1438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6019" name="Picture 3" descr="C:\Users\Paul\Dropbox\Research\PTOM\PTOM Writing\PTOM WorldCon 2016\RT_SC_3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914400"/>
            <a:ext cx="7623175" cy="4383087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2" y="5630862"/>
            <a:ext cx="1438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:\Users\Paul\Dropbox\Research\PTOM\PTOM Writing\PTOM WorldCon 2016\RT_SC_3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618413" cy="43815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2" y="5629275"/>
            <a:ext cx="1438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066" name="Picture 2" descr="C:\Users\Paul\Dropbox\Research\PTOM\PTOM Writing\PTOM WorldCon 2016\RT_SC_3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914400"/>
            <a:ext cx="7623175" cy="438308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2862" y="5630862"/>
            <a:ext cx="1438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Level 3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Directly Trained Self-Stimuli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Bearings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Contextual Stimuli</a:t>
            </a:r>
          </a:p>
          <a:p>
            <a:pPr lvl="1"/>
            <a:r>
              <a:rPr lang="en-US" dirty="0" smtClean="0"/>
              <a:t>Shape X1</a:t>
            </a:r>
          </a:p>
          <a:p>
            <a:pPr lvl="2"/>
            <a:r>
              <a:rPr lang="en-US" dirty="0" smtClean="0"/>
              <a:t>(A1</a:t>
            </a:r>
            <a:r>
              <a:rPr lang="en-US" baseline="30000" dirty="0" smtClean="0"/>
              <a:t>DB</a:t>
            </a:r>
            <a:r>
              <a:rPr lang="en-US" dirty="0" smtClean="0"/>
              <a:t> Deictic Bearings)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Conditional Stimuli</a:t>
            </a:r>
          </a:p>
          <a:p>
            <a:pPr lvl="1"/>
            <a:r>
              <a:rPr lang="en-US" dirty="0" smtClean="0"/>
              <a:t>Beacon Location</a:t>
            </a:r>
          </a:p>
          <a:p>
            <a:pPr lvl="2"/>
            <a:r>
              <a:rPr lang="en-US" dirty="0" smtClean="0"/>
              <a:t>Stimuli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sz="4000" dirty="0" smtClean="0"/>
          </a:p>
          <a:p>
            <a:r>
              <a:rPr lang="en-US" dirty="0" smtClean="0"/>
              <a:t>Discriminative Stimuli</a:t>
            </a:r>
          </a:p>
          <a:p>
            <a:pPr lvl="1"/>
            <a:r>
              <a:rPr lang="en-US" dirty="0" smtClean="0"/>
              <a:t>Keys: 1-9 </a:t>
            </a:r>
          </a:p>
          <a:p>
            <a:pPr lvl="2"/>
            <a:r>
              <a:rPr lang="en-US" sz="1600" dirty="0" smtClean="0"/>
              <a:t>(left, middle, right  X  here, there, yonder)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RT-PTP Levels 4-6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Directly Trained Deictic Pointing at Stimuli</a:t>
            </a:r>
            <a:r>
              <a:rPr lang="en-US" sz="3600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1524000"/>
            <a:ext cx="3733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1524000"/>
            <a:ext cx="3429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(A1</a:t>
            </a:r>
            <a:r>
              <a:rPr lang="en-US" baseline="30000" dirty="0" smtClean="0"/>
              <a:t>DB</a:t>
            </a:r>
            <a:r>
              <a:rPr lang="en-US" dirty="0" smtClean="0"/>
              <a:t>)        </a:t>
            </a:r>
          </a:p>
          <a:p>
            <a:r>
              <a:rPr lang="en-US" dirty="0" smtClean="0"/>
              <a:t>                             </a:t>
            </a:r>
            <a:r>
              <a:rPr lang="en-US" sz="2800" dirty="0" smtClean="0">
                <a:latin typeface="Calibri"/>
              </a:rPr>
              <a:t>↓</a:t>
            </a:r>
          </a:p>
          <a:p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 </a:t>
            </a:r>
          </a:p>
          <a:p>
            <a:r>
              <a:rPr lang="en-US" dirty="0" smtClean="0"/>
              <a:t>               Beacon at Locations 1-9                                                                       </a:t>
            </a:r>
            <a:endParaRPr lang="en-US" dirty="0"/>
          </a:p>
        </p:txBody>
      </p:sp>
      <p:sp>
        <p:nvSpPr>
          <p:cNvPr id="13" name="Heart 12"/>
          <p:cNvSpPr/>
          <p:nvPr/>
        </p:nvSpPr>
        <p:spPr>
          <a:xfrm>
            <a:off x="6324600" y="1828800"/>
            <a:ext cx="457200" cy="4572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00400"/>
            <a:ext cx="3200400" cy="107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181600"/>
            <a:ext cx="1133475" cy="117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Heart 9"/>
          <p:cNvSpPr/>
          <p:nvPr/>
        </p:nvSpPr>
        <p:spPr>
          <a:xfrm>
            <a:off x="2336563" y="1958411"/>
            <a:ext cx="197978" cy="197978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6781800" cy="18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710755"/>
            <a:ext cx="11334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6781800" cy="18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6114"/>
            <a:ext cx="6781800" cy="18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56369"/>
            <a:ext cx="1133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710755"/>
            <a:ext cx="11334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6781800" cy="18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36114"/>
            <a:ext cx="6781800" cy="183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19600"/>
            <a:ext cx="67733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56369"/>
            <a:ext cx="11334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710755"/>
            <a:ext cx="11334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8" y="5129212"/>
            <a:ext cx="1133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7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Contextual Stimuli</a:t>
            </a:r>
          </a:p>
          <a:p>
            <a:pPr lvl="1"/>
            <a:r>
              <a:rPr lang="en-US" dirty="0" smtClean="0"/>
              <a:t>Shape X1 and X2</a:t>
            </a:r>
          </a:p>
          <a:p>
            <a:pPr lvl="2"/>
            <a:r>
              <a:rPr lang="en-US" dirty="0" smtClean="0"/>
              <a:t>(A1</a:t>
            </a:r>
            <a:r>
              <a:rPr lang="en-US" baseline="30000" dirty="0" smtClean="0"/>
              <a:t>DB</a:t>
            </a:r>
            <a:r>
              <a:rPr lang="en-US" dirty="0" smtClean="0"/>
              <a:t> Deictic Bearings)</a:t>
            </a:r>
          </a:p>
          <a:p>
            <a:pPr lvl="2"/>
            <a:r>
              <a:rPr lang="en-US" dirty="0" smtClean="0"/>
              <a:t>(A2</a:t>
            </a:r>
            <a:r>
              <a:rPr lang="en-US" baseline="30000" dirty="0" smtClean="0"/>
              <a:t>DB</a:t>
            </a:r>
            <a:r>
              <a:rPr lang="en-US" dirty="0" smtClean="0"/>
              <a:t> Deictic Bearings)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Conditional Stimuli</a:t>
            </a:r>
          </a:p>
          <a:p>
            <a:pPr lvl="1"/>
            <a:r>
              <a:rPr lang="en-US" dirty="0" smtClean="0"/>
              <a:t>Beacon Location</a:t>
            </a:r>
          </a:p>
          <a:p>
            <a:pPr lvl="2"/>
            <a:r>
              <a:rPr lang="en-US" dirty="0" smtClean="0"/>
              <a:t>Stimuli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>
              <a:buNone/>
            </a:pPr>
            <a:endParaRPr lang="en-US" sz="4000" dirty="0" smtClean="0"/>
          </a:p>
          <a:p>
            <a:r>
              <a:rPr lang="en-US" dirty="0" smtClean="0"/>
              <a:t>Discriminative Stimuli</a:t>
            </a:r>
          </a:p>
          <a:p>
            <a:pPr lvl="1"/>
            <a:r>
              <a:rPr lang="en-US" dirty="0" smtClean="0"/>
              <a:t>Keys: 1-3 </a:t>
            </a:r>
          </a:p>
          <a:p>
            <a:pPr lvl="2"/>
            <a:r>
              <a:rPr lang="en-US" sz="1600" dirty="0" smtClean="0"/>
              <a:t>(left, middle, right)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RT-PTP Levels 7-11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Many-to-one (Same) Deictic Pointing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24400" y="1524000"/>
            <a:ext cx="3733800" cy="3505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48200" y="1524000"/>
            <a:ext cx="3429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X1                    X2       </a:t>
            </a:r>
          </a:p>
          <a:p>
            <a:r>
              <a:rPr lang="en-US" dirty="0" smtClean="0"/>
              <a:t>                 </a:t>
            </a:r>
            <a:r>
              <a:rPr lang="en-US" sz="2800" dirty="0" smtClean="0">
                <a:latin typeface="Calibri"/>
              </a:rPr>
              <a:t>↓             ↓</a:t>
            </a:r>
          </a:p>
          <a:p>
            <a:endParaRPr lang="en-US" sz="2800" dirty="0" smtClean="0">
              <a:latin typeface="Calibri"/>
            </a:endParaRPr>
          </a:p>
          <a:p>
            <a:endParaRPr lang="en-US" sz="28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 </a:t>
            </a:r>
          </a:p>
          <a:p>
            <a:r>
              <a:rPr lang="en-US" dirty="0" smtClean="0"/>
              <a:t>                       Mound 1-3                                                                       </a:t>
            </a:r>
            <a:endParaRPr lang="en-US" dirty="0"/>
          </a:p>
        </p:txBody>
      </p:sp>
      <p:sp>
        <p:nvSpPr>
          <p:cNvPr id="13" name="Heart 12"/>
          <p:cNvSpPr/>
          <p:nvPr/>
        </p:nvSpPr>
        <p:spPr>
          <a:xfrm>
            <a:off x="5638800" y="1828800"/>
            <a:ext cx="457200" cy="4572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200399"/>
            <a:ext cx="1066800" cy="10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200399"/>
            <a:ext cx="1066800" cy="108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Diamond 15"/>
          <p:cNvSpPr/>
          <p:nvPr/>
        </p:nvSpPr>
        <p:spPr>
          <a:xfrm>
            <a:off x="7010400" y="1828800"/>
            <a:ext cx="457200" cy="457200"/>
          </a:xfrm>
          <a:prstGeom prst="diamon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410200"/>
            <a:ext cx="1438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2550" y="5181600"/>
            <a:ext cx="22860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Single Target</a:t>
            </a:r>
          </a:p>
          <a:p>
            <a:pPr algn="ctr">
              <a:buNone/>
            </a:pPr>
            <a:r>
              <a:rPr lang="en-US" dirty="0" smtClean="0"/>
              <a:t>(no relation)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Deictic Pointing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aul\Dropbox\Research\PTOM\PTOM Writing\PTOM WorldCon 2016\RT_SC_7_1_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2221992"/>
          </a:xfrm>
          <a:prstGeom prst="rect">
            <a:avLst/>
          </a:prstGeom>
          <a:noFill/>
        </p:spPr>
      </p:pic>
      <p:pic>
        <p:nvPicPr>
          <p:cNvPr id="4099" name="Picture 3" descr="C:\Users\Paul\Dropbox\Research\PTOM\PTOM Writing\PTOM WorldCon 2016\RT_SC_7_1_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21608"/>
            <a:ext cx="8229600" cy="222199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60198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Directly Trained Self-Stimuli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and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Other-Stimuli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Bearings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81000"/>
            <a:ext cx="8191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194" name="Picture 2" descr="C:\Users\Paul\Dropbox\Research\PTOM\PTOM Writing\PTOM WorldCon 2016\RT_SC_11_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2221992"/>
          </a:xfrm>
          <a:prstGeom prst="rect">
            <a:avLst/>
          </a:prstGeom>
          <a:noFill/>
        </p:spPr>
      </p:pic>
      <p:pic>
        <p:nvPicPr>
          <p:cNvPr id="8195" name="Picture 3" descr="C:\Users\Paul\Dropbox\Research\PTOM\PTOM Writing\PTOM WorldCon 2016\RT_SC_11_M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12490"/>
            <a:ext cx="8229600" cy="225491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817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13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194" name="Picture 2" descr="C:\Users\Paul\Dropbox\Research\PTOM\PTOM Writing\PTOM WorldCon 2016\RT_SC_11_M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2221992"/>
          </a:xfrm>
          <a:prstGeom prst="rect">
            <a:avLst/>
          </a:prstGeom>
          <a:noFill/>
        </p:spPr>
      </p:pic>
      <p:pic>
        <p:nvPicPr>
          <p:cNvPr id="8195" name="Picture 3" descr="C:\Users\Paul\Dropbox\Research\PTOM\PTOM Writing\PTOM WorldCon 2016\RT_SC_11_M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12490"/>
            <a:ext cx="8229600" cy="2254910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817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1566" y="4584783"/>
            <a:ext cx="913068" cy="31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72228" y="1413034"/>
            <a:ext cx="913066" cy="3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13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22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86314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41922" y="3886200"/>
            <a:ext cx="1438275" cy="936905"/>
            <a:chOff x="5463516" y="381000"/>
            <a:chExt cx="1438275" cy="93690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508515" y="936906"/>
              <a:ext cx="376103" cy="37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994601" y="941802"/>
              <a:ext cx="376103" cy="3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493104" y="941802"/>
              <a:ext cx="376103" cy="3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3516" y="381000"/>
              <a:ext cx="14382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 descr="C:\Users\Paul\Dropbox\Research\PTOM\PTOM Writing\PTOM WorldCon 2016\RT_SC_13_2000_2_0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8229600" cy="222199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38700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21408"/>
            <a:ext cx="8229600" cy="222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5362" name="Picture 2" descr="C:\Users\Paul\Dropbox\Research\PTOM\PTOM Writing\PTOM WorldCon 2016\RT_SC_15_2030_2_0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2221992"/>
          </a:xfrm>
          <a:prstGeom prst="rect">
            <a:avLst/>
          </a:prstGeom>
          <a:noFill/>
        </p:spPr>
      </p:pic>
      <p:pic>
        <p:nvPicPr>
          <p:cNvPr id="15363" name="Picture 3" descr="C:\Users\Paul\Dropbox\Research\PTOM\PTOM Writing\PTOM WorldCon 2016\RT_SC_15_3020_2_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229600" cy="222199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10263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5362" name="Picture 2" descr="C:\Users\Paul\Dropbox\Research\PTOM\PTOM Writing\PTOM WorldCon 2016\RT_SC_15_2030_2_0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2221992"/>
          </a:xfrm>
          <a:prstGeom prst="rect">
            <a:avLst/>
          </a:prstGeom>
          <a:noFill/>
        </p:spPr>
      </p:pic>
      <p:pic>
        <p:nvPicPr>
          <p:cNvPr id="15363" name="Picture 3" descr="C:\Users\Paul\Dropbox\Research\PTOM\PTOM Writing\PTOM WorldCon 2016\RT_SC_15_3020_2_0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8229600" cy="222199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94328" y="2098834"/>
            <a:ext cx="913068" cy="31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74991" y="4461035"/>
            <a:ext cx="913066" cy="3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10263"/>
            <a:ext cx="14573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2550" y="5181600"/>
            <a:ext cx="22860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Single Target</a:t>
            </a:r>
          </a:p>
          <a:p>
            <a:pPr algn="ctr">
              <a:buNone/>
            </a:pPr>
            <a:r>
              <a:rPr lang="en-US" dirty="0" smtClean="0"/>
              <a:t>(no relation)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Deictic Pointing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6002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5334000" y="5181600"/>
            <a:ext cx="22860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Target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(no relation)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Directly Trained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A2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-Stimuli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A3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-Stimuli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Bearings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6395" name="Picture 11" descr="C:\Users\Paul\Dropbox\Research\PTOM\PTOM Writing\PTOM WorldCon 2016\RT_SC_16_ZXC3_Refresh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333" y="228600"/>
            <a:ext cx="5875867" cy="1586484"/>
          </a:xfrm>
          <a:prstGeom prst="rect">
            <a:avLst/>
          </a:prstGeom>
          <a:noFill/>
        </p:spPr>
      </p:pic>
      <p:pic>
        <p:nvPicPr>
          <p:cNvPr id="16396" name="Picture 12" descr="C:\Users\Paul\Dropbox\Research\PTOM\PTOM Writing\PTOM WorldCon 2016\RT_SC_17_3020_2_079_L15Refresh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33" y="1828800"/>
            <a:ext cx="5875867" cy="1586484"/>
          </a:xfrm>
          <a:prstGeom prst="rect">
            <a:avLst/>
          </a:prstGeom>
          <a:noFill/>
        </p:spPr>
      </p:pic>
      <p:pic>
        <p:nvPicPr>
          <p:cNvPr id="16397" name="Picture 13" descr="C:\Users\Paul\Dropbox\Research\PTOM\PTOM Writing\PTOM WorldCon 2016\RT_SC_18_ZXC3_Refresh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9333" y="3429000"/>
            <a:ext cx="5875867" cy="1586484"/>
          </a:xfrm>
          <a:prstGeom prst="rect">
            <a:avLst/>
          </a:prstGeom>
          <a:noFill/>
        </p:spPr>
      </p:pic>
      <p:pic>
        <p:nvPicPr>
          <p:cNvPr id="16398" name="Picture 14" descr="C:\Users\Paul\Dropbox\Research\PTOM\PTOM Writing\PTOM WorldCon 2016\RT_SC_19_3020_2_079_L15Refresh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9333" y="5042916"/>
            <a:ext cx="5875867" cy="1586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467600" cy="629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Heart 3"/>
          <p:cNvSpPr/>
          <p:nvPr/>
        </p:nvSpPr>
        <p:spPr>
          <a:xfrm>
            <a:off x="14478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34290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18160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681228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001000" y="1371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467600" cy="629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Heart 5"/>
          <p:cNvSpPr/>
          <p:nvPr/>
        </p:nvSpPr>
        <p:spPr>
          <a:xfrm>
            <a:off x="14478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34290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518160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681228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01000" y="1371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676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eart 5"/>
          <p:cNvSpPr/>
          <p:nvPr/>
        </p:nvSpPr>
        <p:spPr>
          <a:xfrm>
            <a:off x="14478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/>
          <p:cNvSpPr/>
          <p:nvPr/>
        </p:nvSpPr>
        <p:spPr>
          <a:xfrm>
            <a:off x="34290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518160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681228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001000" y="1371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7467600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Heart 3"/>
          <p:cNvSpPr/>
          <p:nvPr/>
        </p:nvSpPr>
        <p:spPr>
          <a:xfrm>
            <a:off x="14478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/>
          <p:cNvSpPr/>
          <p:nvPr/>
        </p:nvSpPr>
        <p:spPr>
          <a:xfrm>
            <a:off x="3429000" y="3276600"/>
            <a:ext cx="228600" cy="228600"/>
          </a:xfrm>
          <a:prstGeom prst="hear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18160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6812280" y="3276600"/>
            <a:ext cx="228600" cy="228600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001000" y="13716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029" y="152400"/>
            <a:ext cx="7924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 for Derived Perspective Taking</a:t>
            </a:r>
            <a:endParaRPr 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14922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409338" y="4701895"/>
            <a:ext cx="1438275" cy="936905"/>
            <a:chOff x="5463516" y="381000"/>
            <a:chExt cx="1438275" cy="93690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5508515" y="936906"/>
              <a:ext cx="376103" cy="379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994601" y="941802"/>
              <a:ext cx="376103" cy="3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493104" y="941802"/>
              <a:ext cx="376103" cy="376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63516" y="381000"/>
              <a:ext cx="143827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3990823"/>
            <a:ext cx="2895600" cy="21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RT-PTP Individual Participant Data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133600" y="990600"/>
          <a:ext cx="4876800" cy="435483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chemeClr val="tx2"/>
                          </a:solidFill>
                          <a:latin typeface="Calibri"/>
                        </a:rPr>
                        <a:t>Correct/Incorrect</a:t>
                      </a:r>
                      <a:r>
                        <a:rPr lang="en-US" sz="1600" b="1" i="0" u="none" strike="noStrike" baseline="0" dirty="0" smtClean="0">
                          <a:solidFill>
                            <a:schemeClr val="tx2"/>
                          </a:solidFill>
                          <a:latin typeface="Calibri"/>
                        </a:rPr>
                        <a:t> Trials</a:t>
                      </a:r>
                      <a:endParaRPr lang="en-US" sz="16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Level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98/18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35/4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6/2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7/1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0/8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8/0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676900"/>
            <a:ext cx="8115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Potential Clinical Applications</a:t>
            </a: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5" name="Group 30"/>
          <p:cNvGrpSpPr/>
          <p:nvPr/>
        </p:nvGrpSpPr>
        <p:grpSpPr>
          <a:xfrm>
            <a:off x="224785" y="1210270"/>
            <a:ext cx="4194815" cy="3983887"/>
            <a:chOff x="4827946" y="1210270"/>
            <a:chExt cx="4194815" cy="3983887"/>
          </a:xfrm>
        </p:grpSpPr>
        <p:sp>
          <p:nvSpPr>
            <p:cNvPr id="58" name="TextBox 57"/>
            <p:cNvSpPr txBox="1"/>
            <p:nvPr/>
          </p:nvSpPr>
          <p:spPr>
            <a:xfrm>
              <a:off x="5358215" y="1828800"/>
              <a:ext cx="2952278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Judgmental</a:t>
              </a:r>
              <a:endParaRPr lang="en-US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7201597">
              <a:off x="6328698" y="3392076"/>
              <a:ext cx="2912427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???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4379254">
              <a:off x="4387514" y="3365511"/>
              <a:ext cx="293594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587969">
              <a:off x="4818106" y="3175088"/>
              <a:ext cx="2925299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5358215" y="2205188"/>
              <a:ext cx="2954594" cy="2547064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08197" y="4824825"/>
              <a:ext cx="1469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THERAPIST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27946" y="182880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727361" y="121027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 SELF CONCEPT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9600" y="5650468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Establishing bearings can help influence how clients think you view them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Potential Clinical Applications</a:t>
            </a:r>
            <a:endParaRPr lang="en-US" sz="3600" dirty="0">
              <a:solidFill>
                <a:schemeClr val="bg2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4876800" y="1210270"/>
            <a:ext cx="4114800" cy="3983887"/>
            <a:chOff x="259761" y="1210270"/>
            <a:chExt cx="4114800" cy="3983887"/>
          </a:xfrm>
        </p:grpSpPr>
        <p:sp>
          <p:nvSpPr>
            <p:cNvPr id="6" name="TextBox 5"/>
            <p:cNvSpPr txBox="1"/>
            <p:nvPr/>
          </p:nvSpPr>
          <p:spPr>
            <a:xfrm>
              <a:off x="786215" y="1828800"/>
              <a:ext cx="2952278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Judgmental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7201597">
              <a:off x="1756698" y="3392076"/>
              <a:ext cx="2912427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Accepting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4397887">
              <a:off x="-184486" y="3365511"/>
              <a:ext cx="293594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???→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3587969">
              <a:off x="295706" y="3159606"/>
              <a:ext cx="2925299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???→</a:t>
              </a:r>
              <a:endParaRPr lang="en-US" sz="20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786215" y="2205188"/>
              <a:ext cx="2954594" cy="2547064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36196" y="4824825"/>
              <a:ext cx="1469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THERAPIST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9761" y="1828800"/>
              <a:ext cx="1008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79161" y="121027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 SELF CONCEPT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224785" y="1210270"/>
            <a:ext cx="4194815" cy="3983887"/>
            <a:chOff x="4827946" y="1210270"/>
            <a:chExt cx="4194815" cy="3983887"/>
          </a:xfrm>
        </p:grpSpPr>
        <p:sp>
          <p:nvSpPr>
            <p:cNvPr id="58" name="TextBox 57"/>
            <p:cNvSpPr txBox="1"/>
            <p:nvPr/>
          </p:nvSpPr>
          <p:spPr>
            <a:xfrm>
              <a:off x="5358215" y="1828800"/>
              <a:ext cx="2952278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Judgmental</a:t>
              </a:r>
              <a:endParaRPr lang="en-US" sz="2000" b="1" baseline="30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7201597">
              <a:off x="6328698" y="3392076"/>
              <a:ext cx="2912427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???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 rot="14379254">
              <a:off x="4387514" y="3365511"/>
              <a:ext cx="2935946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587969">
              <a:off x="4818106" y="3175088"/>
              <a:ext cx="2925299" cy="400085"/>
            </a:xfrm>
            <a:prstGeom prst="rect">
              <a:avLst/>
            </a:prstGeom>
            <a:noFill/>
          </p:spPr>
          <p:txBody>
            <a:bodyPr wrap="square" lIns="91418" tIns="45708" rIns="91418" bIns="45708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 </a:t>
              </a:r>
              <a:r>
                <a:rPr lang="en-US" sz="2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Same</a:t>
              </a:r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→</a:t>
              </a:r>
              <a:endPara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Isosceles Triangle 63"/>
            <p:cNvSpPr/>
            <p:nvPr/>
          </p:nvSpPr>
          <p:spPr>
            <a:xfrm rot="10800000">
              <a:off x="5358215" y="2205188"/>
              <a:ext cx="2954594" cy="2547064"/>
            </a:xfrm>
            <a:prstGeom prst="triangle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108197" y="4824825"/>
              <a:ext cx="14698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THERAPIST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27946" y="182880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727361" y="1210270"/>
              <a:ext cx="1295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</a:rPr>
                <a:t>CLIENT SELF CONCEPT</a:t>
              </a:r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09600" y="5650468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Establishing bearings can help influence how clients think you view them,</a:t>
            </a:r>
          </a:p>
          <a:p>
            <a:r>
              <a:rPr lang="en-US" i="1" dirty="0" smtClean="0"/>
              <a:t>and influence your relationship.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72000"/>
          </a:xfrm>
        </p:spPr>
        <p:txBody>
          <a:bodyPr/>
          <a:lstStyle/>
          <a:p>
            <a:r>
              <a:rPr lang="en-US" sz="2000" dirty="0" smtClean="0"/>
              <a:t>The spatiotemporal origin of the pointing behavior exerts contextual control over the specification of a </a:t>
            </a:r>
            <a:r>
              <a:rPr lang="en-US" sz="2000" u="sng" dirty="0" smtClean="0"/>
              <a:t>single</a:t>
            </a:r>
            <a:r>
              <a:rPr lang="en-US" sz="2000" dirty="0" smtClean="0"/>
              <a:t> target stimulus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Deictic Pointing and Self as Context</a:t>
            </a:r>
            <a:br>
              <a:rPr lang="en-US" sz="44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(</a:t>
            </a:r>
            <a:r>
              <a:rPr lang="en-US" sz="3600" i="1" dirty="0" smtClean="0">
                <a:solidFill>
                  <a:schemeClr val="tx2"/>
                </a:solidFill>
              </a:rPr>
              <a:t>having</a:t>
            </a:r>
            <a:r>
              <a:rPr lang="en-US" sz="3600" dirty="0" smtClean="0">
                <a:solidFill>
                  <a:schemeClr val="tx2"/>
                </a:solidFill>
              </a:rPr>
              <a:t> a spatiotemporal perspective)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743200"/>
            <a:ext cx="7620000" cy="329184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97480" y="3361944"/>
            <a:ext cx="115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Oval 7"/>
          <p:cNvSpPr/>
          <p:nvPr/>
        </p:nvSpPr>
        <p:spPr>
          <a:xfrm>
            <a:off x="2895600" y="33528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3000" y="5007114"/>
            <a:ext cx="115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</a:t>
            </a:r>
            <a:endParaRPr lang="en-US" sz="4000" dirty="0"/>
          </a:p>
        </p:txBody>
      </p:sp>
      <p:sp>
        <p:nvSpPr>
          <p:cNvPr id="10" name="Oval 9"/>
          <p:cNvSpPr/>
          <p:nvPr/>
        </p:nvSpPr>
        <p:spPr>
          <a:xfrm>
            <a:off x="5135880" y="49530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8257" y="4648200"/>
            <a:ext cx="7620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86600" y="4687074"/>
            <a:ext cx="115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83881" y="2806939"/>
            <a:ext cx="1716080" cy="774461"/>
            <a:chOff x="1183881" y="2806939"/>
            <a:chExt cx="1716080" cy="774461"/>
          </a:xfrm>
        </p:grpSpPr>
        <p:grpSp>
          <p:nvGrpSpPr>
            <p:cNvPr id="16" name="Group 15"/>
            <p:cNvGrpSpPr/>
            <p:nvPr/>
          </p:nvGrpSpPr>
          <p:grpSpPr>
            <a:xfrm>
              <a:off x="1183881" y="2806939"/>
              <a:ext cx="1483119" cy="774461"/>
              <a:chOff x="1183881" y="2806939"/>
              <a:chExt cx="1483119" cy="774461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1828800" y="3276600"/>
                <a:ext cx="838200" cy="3048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0" descr="http://upload.wikimedia.org/wikipedia/commons/1/1e/Heart-SG2001-transparen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17472083">
                <a:off x="1183881" y="2836848"/>
                <a:ext cx="685800" cy="6858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 rot="6672083">
                <a:off x="1120110" y="3011339"/>
                <a:ext cx="685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bg1"/>
                    </a:solidFill>
                  </a:rPr>
                  <a:t>SELF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087990">
              <a:off x="1528361" y="2979314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Here</a:t>
              </a:r>
              <a:endParaRPr lang="en-US" dirty="0"/>
            </a:p>
          </p:txBody>
        </p:sp>
      </p:grpSp>
      <p:pic>
        <p:nvPicPr>
          <p:cNvPr id="94212" name="Picture 4" descr="http://1.bp.blogspot.com/-H8aqL772_ro/T7Yk47EtyzI/AAAAAAAABOE/bw3JyigJ6-Q/s640/Archery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343400"/>
            <a:ext cx="1790700" cy="1468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58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00047 L 0.03195 0.11843 C 0.0382 0.14457 0.05417 0.17048 0.07448 0.19153 C 0.09827 0.21443 0.12066 0.22554 0.1415 0.22554 L 0.19549 0.22692 L 0.48802 0.16354 " pathEditMode="relative" rAng="0" ptsTypes="FffFAF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2" y="1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Relational Triangulation Framework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 alternative to the established RFT account</a:t>
            </a:r>
          </a:p>
          <a:p>
            <a:pPr lvl="2"/>
            <a:r>
              <a:rPr lang="en-US" dirty="0" smtClean="0"/>
              <a:t>But consistent with RFT and functional </a:t>
            </a:r>
            <a:r>
              <a:rPr lang="en-US" dirty="0" err="1" smtClean="0"/>
              <a:t>contextualism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Supported by a tightly controlled MTS procedure</a:t>
            </a:r>
          </a:p>
          <a:p>
            <a:pPr lvl="2"/>
            <a:r>
              <a:rPr lang="en-US" dirty="0" smtClean="0"/>
              <a:t>Relational Triangulation Perspective Taking Protocol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That can generate new research questions</a:t>
            </a:r>
          </a:p>
          <a:p>
            <a:pPr lvl="2"/>
            <a:r>
              <a:rPr lang="en-US" dirty="0" smtClean="0"/>
              <a:t>Basic and applied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Implications</a:t>
            </a:r>
            <a:endParaRPr lang="en-US" dirty="0"/>
          </a:p>
        </p:txBody>
      </p:sp>
      <p:pic>
        <p:nvPicPr>
          <p:cNvPr id="2050" name="Picture 2" descr="MindTrap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7950" y="304800"/>
            <a:ext cx="2381250" cy="179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124200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Contact Paul </a:t>
            </a:r>
            <a:r>
              <a:rPr lang="en-US" dirty="0" err="1" smtClean="0"/>
              <a:t>Guinther</a:t>
            </a:r>
            <a:r>
              <a:rPr lang="en-US" dirty="0" smtClean="0"/>
              <a:t>, Ph.D.:</a:t>
            </a:r>
          </a:p>
          <a:p>
            <a:pPr lvl="1"/>
            <a:r>
              <a:rPr lang="en-US" dirty="0" smtClean="0"/>
              <a:t>Portland Psychotherapy, OR USA</a:t>
            </a:r>
          </a:p>
          <a:p>
            <a:pPr lvl="1"/>
            <a:r>
              <a:rPr lang="en-US" dirty="0" smtClean="0"/>
              <a:t>pguinther@portlandpsychotherapyclinic.com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1026" name="Picture 2" descr="http://www.portlandpsychotherapyclinic.com/sites/default/files/Portland%20Skyline%20at%20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7313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g\Dropbox\PPC Logos\PPC Header 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0" y="2133600"/>
            <a:ext cx="696310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429000" y="4648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u="sng" dirty="0" smtClean="0">
                <a:solidFill>
                  <a:schemeClr val="bg1"/>
                </a:solidFill>
              </a:rPr>
              <a:t>left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3434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2000" dirty="0" smtClean="0"/>
              <a:t>The spatiotemporal origin of the pointing behavior exerts contextual control over the specification of a target </a:t>
            </a:r>
            <a:r>
              <a:rPr lang="en-US" sz="2000" i="1" dirty="0" smtClean="0"/>
              <a:t>relative</a:t>
            </a:r>
            <a:r>
              <a:rPr lang="en-US" sz="2000" dirty="0" smtClean="0"/>
              <a:t> to another stimulus.</a:t>
            </a:r>
          </a:p>
          <a:p>
            <a:endParaRPr lang="en-US" sz="2000" dirty="0"/>
          </a:p>
          <a:p>
            <a:pPr lvl="1"/>
            <a:r>
              <a:rPr lang="en-US" dirty="0" smtClean="0"/>
              <a:t>Where is the ball?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>
              <a:buNone/>
            </a:pPr>
            <a:endParaRPr lang="en-US" sz="6000" dirty="0" smtClean="0"/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ball</a:t>
            </a:r>
            <a:r>
              <a:rPr lang="en-US" dirty="0" smtClean="0">
                <a:solidFill>
                  <a:schemeClr val="bg1"/>
                </a:solidFill>
              </a:rPr>
              <a:t> is to the          </a:t>
            </a:r>
            <a:r>
              <a:rPr lang="en-US" i="1" dirty="0" smtClean="0">
                <a:solidFill>
                  <a:schemeClr val="bg1"/>
                </a:solidFill>
              </a:rPr>
              <a:t> of</a:t>
            </a:r>
            <a:r>
              <a:rPr lang="en-US" dirty="0" smtClean="0">
                <a:solidFill>
                  <a:schemeClr val="bg1"/>
                </a:solidFill>
              </a:rPr>
              <a:t> the </a:t>
            </a:r>
            <a:r>
              <a:rPr lang="en-US" b="1" dirty="0" smtClean="0">
                <a:solidFill>
                  <a:schemeClr val="bg1"/>
                </a:solidFill>
              </a:rPr>
              <a:t>cup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</a:rPr>
              <a:t>Deictic Relating and Self as Context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3200" dirty="0" smtClean="0">
                <a:solidFill>
                  <a:schemeClr val="tx2"/>
                </a:solidFill>
              </a:rPr>
              <a:t>(</a:t>
            </a:r>
            <a:r>
              <a:rPr lang="en-US" sz="3200" i="1" dirty="0" smtClean="0">
                <a:solidFill>
                  <a:schemeClr val="tx2"/>
                </a:solidFill>
              </a:rPr>
              <a:t>having</a:t>
            </a:r>
            <a:r>
              <a:rPr lang="en-US" sz="3200" dirty="0" smtClean="0">
                <a:solidFill>
                  <a:schemeClr val="tx2"/>
                </a:solidFill>
              </a:rPr>
              <a:t> a spatiotemporal perspective)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1026" name="Picture 2" descr="File:Soccer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648200"/>
            <a:ext cx="685800" cy="685800"/>
          </a:xfrm>
          <a:prstGeom prst="rect">
            <a:avLst/>
          </a:prstGeom>
          <a:noFill/>
        </p:spPr>
      </p:pic>
      <p:pic>
        <p:nvPicPr>
          <p:cNvPr id="1032" name="Picture 8" descr="http://www.clker.com/cliparts/8/4/f/2/13565369041467296087c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284" y="4648200"/>
            <a:ext cx="900316" cy="609600"/>
          </a:xfrm>
          <a:prstGeom prst="rect">
            <a:avLst/>
          </a:prstGeom>
          <a:noFill/>
        </p:spPr>
      </p:pic>
      <p:pic>
        <p:nvPicPr>
          <p:cNvPr id="1034" name="Picture 10" descr="http://upload.wikimedia.org/wikipedia/commons/1/1e/Heart-SG2001-transpar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05601" y="5715000"/>
            <a:ext cx="685800" cy="685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1800" y="59436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SELF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648200"/>
            <a:ext cx="11430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u="sng" dirty="0" smtClean="0">
                <a:solidFill>
                  <a:schemeClr val="bg1"/>
                </a:solidFill>
              </a:rPr>
              <a:t>right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625 L -0.09895 -0.08187 C -0.1217 -0.0976 -0.13524 -0.1235 -0.13698 -0.14987 C -0.1375 -0.18178 -0.12673 -0.20745 -0.10607 -0.22688 L -0.00243 -0.33419 " pathEditMode="relative" rAng="10581176" ptsTypes="FffFF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0111E-6 L -0.00417 -0.342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clker.com/cliparts/U/8/k/x/W/9/cartoon-speech-bubbl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7200"/>
            <a:ext cx="5715000" cy="2286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How do we get from </a:t>
            </a:r>
            <a:r>
              <a:rPr lang="en-US" i="1" dirty="0" smtClean="0">
                <a:solidFill>
                  <a:schemeClr val="tx2"/>
                </a:solidFill>
              </a:rPr>
              <a:t>having</a:t>
            </a:r>
            <a:r>
              <a:rPr lang="en-US" dirty="0" smtClean="0">
                <a:solidFill>
                  <a:schemeClr val="tx2"/>
                </a:solidFill>
              </a:rPr>
              <a:t> a deictic perspective…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Deictics</a:t>
            </a:r>
            <a:r>
              <a:rPr lang="en-US" dirty="0" smtClean="0">
                <a:solidFill>
                  <a:schemeClr val="bg1"/>
                </a:solidFill>
              </a:rPr>
              <a:t> Aren’t Enough:</a:t>
            </a:r>
            <a:endParaRPr lang="en-US" sz="2800" i="1" dirty="0">
              <a:solidFill>
                <a:schemeClr val="bg1"/>
              </a:solidFill>
            </a:endParaRPr>
          </a:p>
        </p:txBody>
      </p:sp>
      <p:pic>
        <p:nvPicPr>
          <p:cNvPr id="6" name="Picture 2" descr="File:Soccer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685800" cy="685800"/>
          </a:xfrm>
          <a:prstGeom prst="rect">
            <a:avLst/>
          </a:prstGeom>
          <a:noFill/>
        </p:spPr>
      </p:pic>
      <p:pic>
        <p:nvPicPr>
          <p:cNvPr id="7" name="Picture 8" descr="http://www.clker.com/cliparts/8/4/f/2/13565369041467296087c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130" y="4419600"/>
            <a:ext cx="900316" cy="6096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057400" y="5486400"/>
            <a:ext cx="1066800" cy="1066800"/>
            <a:chOff x="2362200" y="5486400"/>
            <a:chExt cx="1066800" cy="1066800"/>
          </a:xfrm>
        </p:grpSpPr>
        <p:pic>
          <p:nvPicPr>
            <p:cNvPr id="5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2362200" y="5486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14600" y="586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SELF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267200" y="48768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“I think the ball is on the </a:t>
            </a:r>
            <a:r>
              <a:rPr lang="en-US" sz="2000" i="1" dirty="0" smtClean="0">
                <a:solidFill>
                  <a:schemeClr val="bg1"/>
                </a:solidFill>
              </a:rPr>
              <a:t>left</a:t>
            </a:r>
            <a:r>
              <a:rPr lang="en-US" sz="2000" dirty="0" smtClean="0">
                <a:solidFill>
                  <a:schemeClr val="bg1"/>
                </a:solidFill>
              </a:rPr>
              <a:t>.”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clker.com/cliparts/U/8/k/x/W/9/cartoon-speech-bubble-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267200"/>
            <a:ext cx="5715000" cy="2286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… to </a:t>
            </a:r>
            <a:r>
              <a:rPr lang="en-US" i="1" dirty="0" smtClean="0">
                <a:solidFill>
                  <a:schemeClr val="tx2"/>
                </a:solidFill>
              </a:rPr>
              <a:t>taking</a:t>
            </a:r>
            <a:r>
              <a:rPr lang="en-US" dirty="0" smtClean="0">
                <a:solidFill>
                  <a:schemeClr val="tx2"/>
                </a:solidFill>
              </a:rPr>
              <a:t> a deictic perspective?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Deictics</a:t>
            </a:r>
            <a:r>
              <a:rPr lang="en-US" dirty="0" smtClean="0">
                <a:solidFill>
                  <a:schemeClr val="bg1"/>
                </a:solidFill>
              </a:rPr>
              <a:t> Aren’t Enough:</a:t>
            </a:r>
            <a:endParaRPr lang="en-US" sz="2800" i="1" dirty="0"/>
          </a:p>
        </p:txBody>
      </p:sp>
      <p:pic>
        <p:nvPicPr>
          <p:cNvPr id="6" name="Picture 2" descr="File:Soccerb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685800" cy="685800"/>
          </a:xfrm>
          <a:prstGeom prst="rect">
            <a:avLst/>
          </a:prstGeom>
          <a:noFill/>
        </p:spPr>
      </p:pic>
      <p:pic>
        <p:nvPicPr>
          <p:cNvPr id="7" name="Picture 8" descr="http://www.clker.com/cliparts/8/4/f/2/13565369041467296087cu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130" y="4419600"/>
            <a:ext cx="900316" cy="609600"/>
          </a:xfrm>
          <a:prstGeom prst="rect">
            <a:avLst/>
          </a:prstGeom>
          <a:noFill/>
        </p:spPr>
      </p:pic>
      <p:grpSp>
        <p:nvGrpSpPr>
          <p:cNvPr id="11" name="Group 11"/>
          <p:cNvGrpSpPr/>
          <p:nvPr/>
        </p:nvGrpSpPr>
        <p:grpSpPr>
          <a:xfrm>
            <a:off x="2057400" y="5486400"/>
            <a:ext cx="1066800" cy="1066800"/>
            <a:chOff x="2362200" y="5486400"/>
            <a:chExt cx="1066800" cy="1066800"/>
          </a:xfrm>
        </p:grpSpPr>
        <p:pic>
          <p:nvPicPr>
            <p:cNvPr id="5" name="Picture 10" descr="http://upload.wikimedia.org/wikipedia/commons/1/1e/Heart-SG2001-transparent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0800000">
              <a:off x="2362200" y="54864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514600" y="58674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SELF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10" descr="http://upload.wikimedia.org/wikipedia/commons/1/1e/Heart-SG2001-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95600"/>
            <a:ext cx="1066800" cy="1066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3163824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OTHER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4876800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“You think the ball is on the </a:t>
            </a:r>
            <a:r>
              <a:rPr lang="en-US" sz="2000" i="1" dirty="0" smtClean="0">
                <a:solidFill>
                  <a:schemeClr val="bg1"/>
                </a:solidFill>
              </a:rPr>
              <a:t>right</a:t>
            </a:r>
            <a:r>
              <a:rPr lang="en-US" sz="2000" dirty="0" smtClean="0">
                <a:solidFill>
                  <a:schemeClr val="bg1"/>
                </a:solidFill>
              </a:rPr>
              <a:t>.”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15541</TotalTime>
  <Words>1581</Words>
  <Application>Microsoft Office PowerPoint</Application>
  <PresentationFormat>On-screen Show (4:3)</PresentationFormat>
  <Paragraphs>647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Paper</vt:lpstr>
      <vt:lpstr>Contextual Control of Derived Perspective Taking Using an Operant Relational Triangulation Perspective Taking Protocol</vt:lpstr>
      <vt:lpstr>PowerPoint Presentation</vt:lpstr>
      <vt:lpstr>Two Relational Frame Theory  Perspectives on Perspective Taking</vt:lpstr>
      <vt:lpstr>Deictic Pointing</vt:lpstr>
      <vt:lpstr>Deictic Pointing</vt:lpstr>
      <vt:lpstr>Deictic Pointing and Self as Context (having a spatiotemporal perspective)</vt:lpstr>
      <vt:lpstr>Deictic Relating and Self as Context (having a spatiotemporal perspective)</vt:lpstr>
      <vt:lpstr>Deictics Aren’t Enough:</vt:lpstr>
      <vt:lpstr>Deictics Aren’t Enough:</vt:lpstr>
      <vt:lpstr>Deictics Aren’t Enough:</vt:lpstr>
      <vt:lpstr>Relational Triangulation Framework</vt:lpstr>
      <vt:lpstr>Relational Triangulation Framework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Spatial Deictic  Relational Triangulation</vt:lpstr>
      <vt:lpstr>Material (Non-Deictic) Relational Triangulation through Social Role</vt:lpstr>
      <vt:lpstr>Material (Non-Deictic) Relational Triangulation through Social Role</vt:lpstr>
      <vt:lpstr>Relational Triangulation Framework</vt:lpstr>
      <vt:lpstr>Relational Triangulation Perspective Taking Protocol (RT-PTP)</vt:lpstr>
      <vt:lpstr>RT-PTP Levels 1 &amp; 2 Matching Context to Avatar</vt:lpstr>
      <vt:lpstr>PowerPoint Presentation</vt:lpstr>
      <vt:lpstr>PowerPoint Presentation</vt:lpstr>
      <vt:lpstr>RT-PTP Levels 3 Simple Discrimination of Stimuli1 </vt:lpstr>
      <vt:lpstr>PowerPoint Presentation</vt:lpstr>
      <vt:lpstr>PowerPoint Presentation</vt:lpstr>
      <vt:lpstr>PowerPoint Presentation</vt:lpstr>
      <vt:lpstr>Level 3 Directly Trained Self-Stimuli1 Bearings</vt:lpstr>
      <vt:lpstr>RT-PTP Levels 4-6 Directly Trained Deictic Pointing at Stimuli2</vt:lpstr>
      <vt:lpstr>PowerPoint Presentation</vt:lpstr>
      <vt:lpstr>PowerPoint Presentation</vt:lpstr>
      <vt:lpstr>PowerPoint Presentation</vt:lpstr>
      <vt:lpstr>RT-PTP Levels 7-11 Many-to-one (Same) Deictic Pointing</vt:lpstr>
      <vt:lpstr>PowerPoint Presentation</vt:lpstr>
      <vt:lpstr>Directly Trained Self-Stimuli2 and  Other-Stimuli2 Bearings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Directly Trained OtherA2-Stimuli2 and  OtherA3-Stimuli2 Bearings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for Derived Perspective Taking</vt:lpstr>
      <vt:lpstr>RT-PTP Individual Participant Data</vt:lpstr>
      <vt:lpstr>Potential Clinical Applications</vt:lpstr>
      <vt:lpstr>Potential Clinical Applications</vt:lpstr>
      <vt:lpstr>Implications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 Guinther</cp:lastModifiedBy>
  <cp:revision>885</cp:revision>
  <dcterms:created xsi:type="dcterms:W3CDTF">2006-08-16T00:00:00Z</dcterms:created>
  <dcterms:modified xsi:type="dcterms:W3CDTF">2016-06-09T21:51:29Z</dcterms:modified>
</cp:coreProperties>
</file>